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pptx" ContentType="application/vnd.openxmlformats-officedocument.presentationml.presentation"/>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48" r:id="rId1"/>
  </p:sldMasterIdLst>
  <p:notesMasterIdLst>
    <p:notesMasterId r:id="rId47"/>
  </p:notesMasterIdLst>
  <p:sldIdLst>
    <p:sldId id="328" r:id="rId2"/>
    <p:sldId id="256" r:id="rId3"/>
    <p:sldId id="257" r:id="rId4"/>
    <p:sldId id="259" r:id="rId5"/>
    <p:sldId id="263" r:id="rId6"/>
    <p:sldId id="264"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78" r:id="rId20"/>
    <p:sldId id="279" r:id="rId21"/>
    <p:sldId id="281" r:id="rId22"/>
    <p:sldId id="285" r:id="rId23"/>
    <p:sldId id="286" r:id="rId24"/>
    <p:sldId id="306" r:id="rId25"/>
    <p:sldId id="309" r:id="rId26"/>
    <p:sldId id="310" r:id="rId27"/>
    <p:sldId id="311" r:id="rId28"/>
    <p:sldId id="312" r:id="rId29"/>
    <p:sldId id="313" r:id="rId30"/>
    <p:sldId id="314" r:id="rId31"/>
    <p:sldId id="315" r:id="rId32"/>
    <p:sldId id="316" r:id="rId33"/>
    <p:sldId id="317" r:id="rId34"/>
    <p:sldId id="318" r:id="rId35"/>
    <p:sldId id="319" r:id="rId36"/>
    <p:sldId id="320" r:id="rId37"/>
    <p:sldId id="321" r:id="rId38"/>
    <p:sldId id="322" r:id="rId39"/>
    <p:sldId id="323" r:id="rId40"/>
    <p:sldId id="324" r:id="rId41"/>
    <p:sldId id="325" r:id="rId42"/>
    <p:sldId id="326" r:id="rId43"/>
    <p:sldId id="327" r:id="rId44"/>
    <p:sldId id="308" r:id="rId45"/>
    <p:sldId id="305"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75" autoAdjust="0"/>
    <p:restoredTop sz="94660"/>
  </p:normalViewPr>
  <p:slideViewPr>
    <p:cSldViewPr snapToGrid="0">
      <p:cViewPr varScale="1">
        <p:scale>
          <a:sx n="45" d="100"/>
          <a:sy n="45" d="100"/>
        </p:scale>
        <p:origin x="-168"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CDD6409-0281-4337-B052-566CB1887450}" type="doc">
      <dgm:prSet loTypeId="urn:microsoft.com/office/officeart/2005/8/layout/cycle5" loCatId="cycle" qsTypeId="urn:microsoft.com/office/officeart/2005/8/quickstyle/simple1" qsCatId="simple" csTypeId="urn:microsoft.com/office/officeart/2005/8/colors/colorful1" csCatId="colorful" phldr="1"/>
      <dgm:spPr/>
      <dgm:t>
        <a:bodyPr/>
        <a:lstStyle/>
        <a:p>
          <a:endParaRPr lang="en-US"/>
        </a:p>
      </dgm:t>
    </dgm:pt>
    <dgm:pt modelId="{D7B3FD76-8CA1-4E5D-8805-5867E40D30DA}">
      <dgm:prSet phldrT="[Text]"/>
      <dgm:spPr/>
      <dgm:t>
        <a:bodyPr/>
        <a:lstStyle/>
        <a:p>
          <a:r>
            <a:rPr lang="en-US" b="1" dirty="0" smtClean="0"/>
            <a:t>Define</a:t>
          </a:r>
          <a:endParaRPr lang="en-US" b="1" dirty="0"/>
        </a:p>
      </dgm:t>
    </dgm:pt>
    <dgm:pt modelId="{2D4E7376-61B7-441B-B2BB-E51851F1955B}" type="parTrans" cxnId="{CF59ADD3-4176-4B3E-B424-E1D4F524F041}">
      <dgm:prSet/>
      <dgm:spPr/>
      <dgm:t>
        <a:bodyPr/>
        <a:lstStyle/>
        <a:p>
          <a:endParaRPr lang="en-US"/>
        </a:p>
      </dgm:t>
    </dgm:pt>
    <dgm:pt modelId="{46054F90-49D9-42E8-AD9E-4E464B9D1835}" type="sibTrans" cxnId="{CF59ADD3-4176-4B3E-B424-E1D4F524F041}">
      <dgm:prSet/>
      <dgm:spPr/>
      <dgm:t>
        <a:bodyPr/>
        <a:lstStyle/>
        <a:p>
          <a:endParaRPr lang="en-US"/>
        </a:p>
      </dgm:t>
    </dgm:pt>
    <dgm:pt modelId="{199B600F-04B7-4941-AD5C-EB3A81C305F1}">
      <dgm:prSet phldrT="[Text]"/>
      <dgm:spPr/>
      <dgm:t>
        <a:bodyPr/>
        <a:lstStyle/>
        <a:p>
          <a:r>
            <a:rPr lang="en-US" b="1" smtClean="0"/>
            <a:t>Measure</a:t>
          </a:r>
          <a:endParaRPr lang="en-US" b="1" dirty="0"/>
        </a:p>
      </dgm:t>
    </dgm:pt>
    <dgm:pt modelId="{25F5C126-3879-41B8-9564-A700E5558A91}" type="parTrans" cxnId="{71CE1DDA-85AE-4C0E-A873-09E695718420}">
      <dgm:prSet/>
      <dgm:spPr/>
      <dgm:t>
        <a:bodyPr/>
        <a:lstStyle/>
        <a:p>
          <a:endParaRPr lang="en-US"/>
        </a:p>
      </dgm:t>
    </dgm:pt>
    <dgm:pt modelId="{8E9AFCFA-E16D-4A7C-9229-D7967E6B6632}" type="sibTrans" cxnId="{71CE1DDA-85AE-4C0E-A873-09E695718420}">
      <dgm:prSet/>
      <dgm:spPr/>
      <dgm:t>
        <a:bodyPr/>
        <a:lstStyle/>
        <a:p>
          <a:endParaRPr lang="en-US"/>
        </a:p>
      </dgm:t>
    </dgm:pt>
    <dgm:pt modelId="{CFEC6AB8-F698-42F9-AE48-31DEC1CBC779}">
      <dgm:prSet phldrT="[Text]"/>
      <dgm:spPr/>
      <dgm:t>
        <a:bodyPr/>
        <a:lstStyle/>
        <a:p>
          <a:r>
            <a:rPr lang="en-US" b="1" smtClean="0"/>
            <a:t>Analyze</a:t>
          </a:r>
          <a:endParaRPr lang="en-US" b="1" dirty="0"/>
        </a:p>
      </dgm:t>
    </dgm:pt>
    <dgm:pt modelId="{2B23DC5A-D4A8-43AF-B47C-A698A39F115D}" type="parTrans" cxnId="{7836B0F7-235E-45B6-8D93-D50CD89449C3}">
      <dgm:prSet/>
      <dgm:spPr/>
      <dgm:t>
        <a:bodyPr/>
        <a:lstStyle/>
        <a:p>
          <a:endParaRPr lang="en-US"/>
        </a:p>
      </dgm:t>
    </dgm:pt>
    <dgm:pt modelId="{0035849D-3EA5-40B9-A4D9-E219D8BF8803}" type="sibTrans" cxnId="{7836B0F7-235E-45B6-8D93-D50CD89449C3}">
      <dgm:prSet/>
      <dgm:spPr/>
      <dgm:t>
        <a:bodyPr/>
        <a:lstStyle/>
        <a:p>
          <a:endParaRPr lang="en-US"/>
        </a:p>
      </dgm:t>
    </dgm:pt>
    <dgm:pt modelId="{38934934-73DE-4842-9ADE-38446047EF7D}">
      <dgm:prSet phldrT="[Text]"/>
      <dgm:spPr/>
      <dgm:t>
        <a:bodyPr/>
        <a:lstStyle/>
        <a:p>
          <a:r>
            <a:rPr lang="en-US" b="1" smtClean="0"/>
            <a:t>Improve</a:t>
          </a:r>
          <a:endParaRPr lang="en-US" b="1" dirty="0"/>
        </a:p>
      </dgm:t>
    </dgm:pt>
    <dgm:pt modelId="{61036ABD-04E6-4D28-B14D-2084F399BC16}" type="parTrans" cxnId="{EF9D42DF-AD28-4EA7-9D15-95C2D5A370A0}">
      <dgm:prSet/>
      <dgm:spPr/>
      <dgm:t>
        <a:bodyPr/>
        <a:lstStyle/>
        <a:p>
          <a:endParaRPr lang="en-US"/>
        </a:p>
      </dgm:t>
    </dgm:pt>
    <dgm:pt modelId="{1E2CC7EB-2D54-4C7C-9235-0668917C7AF7}" type="sibTrans" cxnId="{EF9D42DF-AD28-4EA7-9D15-95C2D5A370A0}">
      <dgm:prSet/>
      <dgm:spPr/>
      <dgm:t>
        <a:bodyPr/>
        <a:lstStyle/>
        <a:p>
          <a:endParaRPr lang="en-US"/>
        </a:p>
      </dgm:t>
    </dgm:pt>
    <dgm:pt modelId="{A129487A-7E8D-4604-925E-72F8A0FC73CA}">
      <dgm:prSet phldrT="[Text]"/>
      <dgm:spPr/>
      <dgm:t>
        <a:bodyPr/>
        <a:lstStyle/>
        <a:p>
          <a:r>
            <a:rPr lang="en-US" b="1" smtClean="0"/>
            <a:t>Control</a:t>
          </a:r>
          <a:endParaRPr lang="en-US" b="1" dirty="0"/>
        </a:p>
      </dgm:t>
    </dgm:pt>
    <dgm:pt modelId="{45485657-1B90-4892-8479-73C207EBDBAA}" type="parTrans" cxnId="{1028FF20-6076-4243-96FC-D59B39B27EBD}">
      <dgm:prSet/>
      <dgm:spPr/>
      <dgm:t>
        <a:bodyPr/>
        <a:lstStyle/>
        <a:p>
          <a:endParaRPr lang="en-US"/>
        </a:p>
      </dgm:t>
    </dgm:pt>
    <dgm:pt modelId="{B77AD509-9E9D-4C90-BB01-5DC902FB2B9B}" type="sibTrans" cxnId="{1028FF20-6076-4243-96FC-D59B39B27EBD}">
      <dgm:prSet/>
      <dgm:spPr/>
      <dgm:t>
        <a:bodyPr/>
        <a:lstStyle/>
        <a:p>
          <a:endParaRPr lang="en-US"/>
        </a:p>
      </dgm:t>
    </dgm:pt>
    <dgm:pt modelId="{49D866D6-2B1C-40DE-AF17-004F7E87351E}" type="pres">
      <dgm:prSet presAssocID="{CCDD6409-0281-4337-B052-566CB1887450}" presName="cycle" presStyleCnt="0">
        <dgm:presLayoutVars>
          <dgm:dir/>
          <dgm:resizeHandles val="exact"/>
        </dgm:presLayoutVars>
      </dgm:prSet>
      <dgm:spPr/>
      <dgm:t>
        <a:bodyPr/>
        <a:lstStyle/>
        <a:p>
          <a:endParaRPr lang="en-US"/>
        </a:p>
      </dgm:t>
    </dgm:pt>
    <dgm:pt modelId="{73B3F019-AC73-402B-92CC-FE907C75BB85}" type="pres">
      <dgm:prSet presAssocID="{D7B3FD76-8CA1-4E5D-8805-5867E40D30DA}" presName="node" presStyleLbl="node1" presStyleIdx="0" presStyleCnt="5">
        <dgm:presLayoutVars>
          <dgm:bulletEnabled val="1"/>
        </dgm:presLayoutVars>
      </dgm:prSet>
      <dgm:spPr/>
      <dgm:t>
        <a:bodyPr/>
        <a:lstStyle/>
        <a:p>
          <a:endParaRPr lang="en-US"/>
        </a:p>
      </dgm:t>
    </dgm:pt>
    <dgm:pt modelId="{FD3F2525-BFB2-4A35-B6B7-8970E51CA48E}" type="pres">
      <dgm:prSet presAssocID="{D7B3FD76-8CA1-4E5D-8805-5867E40D30DA}" presName="spNode" presStyleCnt="0"/>
      <dgm:spPr/>
      <dgm:t>
        <a:bodyPr/>
        <a:lstStyle/>
        <a:p>
          <a:endParaRPr lang="en-US"/>
        </a:p>
      </dgm:t>
    </dgm:pt>
    <dgm:pt modelId="{27D0399F-5C78-46ED-A74A-949C72C425CA}" type="pres">
      <dgm:prSet presAssocID="{46054F90-49D9-42E8-AD9E-4E464B9D1835}" presName="sibTrans" presStyleLbl="sibTrans1D1" presStyleIdx="0" presStyleCnt="5"/>
      <dgm:spPr/>
      <dgm:t>
        <a:bodyPr/>
        <a:lstStyle/>
        <a:p>
          <a:endParaRPr lang="en-US"/>
        </a:p>
      </dgm:t>
    </dgm:pt>
    <dgm:pt modelId="{F5C016FF-D5C2-4076-A60E-FCDA12BBA049}" type="pres">
      <dgm:prSet presAssocID="{199B600F-04B7-4941-AD5C-EB3A81C305F1}" presName="node" presStyleLbl="node1" presStyleIdx="1" presStyleCnt="5">
        <dgm:presLayoutVars>
          <dgm:bulletEnabled val="1"/>
        </dgm:presLayoutVars>
      </dgm:prSet>
      <dgm:spPr/>
      <dgm:t>
        <a:bodyPr/>
        <a:lstStyle/>
        <a:p>
          <a:endParaRPr lang="en-US"/>
        </a:p>
      </dgm:t>
    </dgm:pt>
    <dgm:pt modelId="{05B05B47-0E47-451C-B975-D72A75E50BDB}" type="pres">
      <dgm:prSet presAssocID="{199B600F-04B7-4941-AD5C-EB3A81C305F1}" presName="spNode" presStyleCnt="0"/>
      <dgm:spPr/>
      <dgm:t>
        <a:bodyPr/>
        <a:lstStyle/>
        <a:p>
          <a:endParaRPr lang="en-US"/>
        </a:p>
      </dgm:t>
    </dgm:pt>
    <dgm:pt modelId="{557ED9CE-0834-41D1-97DF-37DF7663F34D}" type="pres">
      <dgm:prSet presAssocID="{8E9AFCFA-E16D-4A7C-9229-D7967E6B6632}" presName="sibTrans" presStyleLbl="sibTrans1D1" presStyleIdx="1" presStyleCnt="5"/>
      <dgm:spPr/>
      <dgm:t>
        <a:bodyPr/>
        <a:lstStyle/>
        <a:p>
          <a:endParaRPr lang="en-US"/>
        </a:p>
      </dgm:t>
    </dgm:pt>
    <dgm:pt modelId="{FB60E666-D24B-4E3B-A5A6-14BBBB2ABEFA}" type="pres">
      <dgm:prSet presAssocID="{CFEC6AB8-F698-42F9-AE48-31DEC1CBC779}" presName="node" presStyleLbl="node1" presStyleIdx="2" presStyleCnt="5">
        <dgm:presLayoutVars>
          <dgm:bulletEnabled val="1"/>
        </dgm:presLayoutVars>
      </dgm:prSet>
      <dgm:spPr/>
      <dgm:t>
        <a:bodyPr/>
        <a:lstStyle/>
        <a:p>
          <a:endParaRPr lang="en-US"/>
        </a:p>
      </dgm:t>
    </dgm:pt>
    <dgm:pt modelId="{63E52F24-B9E4-4F7F-8D0F-DF7DBEFF89FC}" type="pres">
      <dgm:prSet presAssocID="{CFEC6AB8-F698-42F9-AE48-31DEC1CBC779}" presName="spNode" presStyleCnt="0"/>
      <dgm:spPr/>
      <dgm:t>
        <a:bodyPr/>
        <a:lstStyle/>
        <a:p>
          <a:endParaRPr lang="en-US"/>
        </a:p>
      </dgm:t>
    </dgm:pt>
    <dgm:pt modelId="{550BA0FE-12E2-407C-BDEF-5B1A26D3E43F}" type="pres">
      <dgm:prSet presAssocID="{0035849D-3EA5-40B9-A4D9-E219D8BF8803}" presName="sibTrans" presStyleLbl="sibTrans1D1" presStyleIdx="2" presStyleCnt="5"/>
      <dgm:spPr/>
      <dgm:t>
        <a:bodyPr/>
        <a:lstStyle/>
        <a:p>
          <a:endParaRPr lang="en-US"/>
        </a:p>
      </dgm:t>
    </dgm:pt>
    <dgm:pt modelId="{FB12ED8C-AFCC-4FB1-8F09-AA4D247E9C1E}" type="pres">
      <dgm:prSet presAssocID="{38934934-73DE-4842-9ADE-38446047EF7D}" presName="node" presStyleLbl="node1" presStyleIdx="3" presStyleCnt="5">
        <dgm:presLayoutVars>
          <dgm:bulletEnabled val="1"/>
        </dgm:presLayoutVars>
      </dgm:prSet>
      <dgm:spPr/>
      <dgm:t>
        <a:bodyPr/>
        <a:lstStyle/>
        <a:p>
          <a:endParaRPr lang="en-US"/>
        </a:p>
      </dgm:t>
    </dgm:pt>
    <dgm:pt modelId="{60269934-3565-4C0A-9729-D90F668FD8BE}" type="pres">
      <dgm:prSet presAssocID="{38934934-73DE-4842-9ADE-38446047EF7D}" presName="spNode" presStyleCnt="0"/>
      <dgm:spPr/>
      <dgm:t>
        <a:bodyPr/>
        <a:lstStyle/>
        <a:p>
          <a:endParaRPr lang="en-US"/>
        </a:p>
      </dgm:t>
    </dgm:pt>
    <dgm:pt modelId="{80D58AB9-0767-4FE7-B46C-4B012AAC684B}" type="pres">
      <dgm:prSet presAssocID="{1E2CC7EB-2D54-4C7C-9235-0668917C7AF7}" presName="sibTrans" presStyleLbl="sibTrans1D1" presStyleIdx="3" presStyleCnt="5"/>
      <dgm:spPr/>
      <dgm:t>
        <a:bodyPr/>
        <a:lstStyle/>
        <a:p>
          <a:endParaRPr lang="en-US"/>
        </a:p>
      </dgm:t>
    </dgm:pt>
    <dgm:pt modelId="{D74E0D58-23EC-4B6D-B62C-A58E62C76E10}" type="pres">
      <dgm:prSet presAssocID="{A129487A-7E8D-4604-925E-72F8A0FC73CA}" presName="node" presStyleLbl="node1" presStyleIdx="4" presStyleCnt="5">
        <dgm:presLayoutVars>
          <dgm:bulletEnabled val="1"/>
        </dgm:presLayoutVars>
      </dgm:prSet>
      <dgm:spPr/>
      <dgm:t>
        <a:bodyPr/>
        <a:lstStyle/>
        <a:p>
          <a:endParaRPr lang="en-US"/>
        </a:p>
      </dgm:t>
    </dgm:pt>
    <dgm:pt modelId="{4ED9B87A-3E24-4D5E-9662-78E41F746B73}" type="pres">
      <dgm:prSet presAssocID="{A129487A-7E8D-4604-925E-72F8A0FC73CA}" presName="spNode" presStyleCnt="0"/>
      <dgm:spPr/>
      <dgm:t>
        <a:bodyPr/>
        <a:lstStyle/>
        <a:p>
          <a:endParaRPr lang="en-US"/>
        </a:p>
      </dgm:t>
    </dgm:pt>
    <dgm:pt modelId="{55D5DACE-AE75-4C16-83AA-6FA4FAE60A6D}" type="pres">
      <dgm:prSet presAssocID="{B77AD509-9E9D-4C90-BB01-5DC902FB2B9B}" presName="sibTrans" presStyleLbl="sibTrans1D1" presStyleIdx="4" presStyleCnt="5"/>
      <dgm:spPr/>
      <dgm:t>
        <a:bodyPr/>
        <a:lstStyle/>
        <a:p>
          <a:endParaRPr lang="en-US"/>
        </a:p>
      </dgm:t>
    </dgm:pt>
  </dgm:ptLst>
  <dgm:cxnLst>
    <dgm:cxn modelId="{BAE115A4-ABF9-4E71-B911-95BB8582A779}" type="presOf" srcId="{D7B3FD76-8CA1-4E5D-8805-5867E40D30DA}" destId="{73B3F019-AC73-402B-92CC-FE907C75BB85}" srcOrd="0" destOrd="0" presId="urn:microsoft.com/office/officeart/2005/8/layout/cycle5"/>
    <dgm:cxn modelId="{1028FF20-6076-4243-96FC-D59B39B27EBD}" srcId="{CCDD6409-0281-4337-B052-566CB1887450}" destId="{A129487A-7E8D-4604-925E-72F8A0FC73CA}" srcOrd="4" destOrd="0" parTransId="{45485657-1B90-4892-8479-73C207EBDBAA}" sibTransId="{B77AD509-9E9D-4C90-BB01-5DC902FB2B9B}"/>
    <dgm:cxn modelId="{CF59ADD3-4176-4B3E-B424-E1D4F524F041}" srcId="{CCDD6409-0281-4337-B052-566CB1887450}" destId="{D7B3FD76-8CA1-4E5D-8805-5867E40D30DA}" srcOrd="0" destOrd="0" parTransId="{2D4E7376-61B7-441B-B2BB-E51851F1955B}" sibTransId="{46054F90-49D9-42E8-AD9E-4E464B9D1835}"/>
    <dgm:cxn modelId="{017E1785-3375-4744-B023-803FDFBB1008}" type="presOf" srcId="{B77AD509-9E9D-4C90-BB01-5DC902FB2B9B}" destId="{55D5DACE-AE75-4C16-83AA-6FA4FAE60A6D}" srcOrd="0" destOrd="0" presId="urn:microsoft.com/office/officeart/2005/8/layout/cycle5"/>
    <dgm:cxn modelId="{D99C70FF-9072-4043-BB53-3C38B197D18B}" type="presOf" srcId="{8E9AFCFA-E16D-4A7C-9229-D7967E6B6632}" destId="{557ED9CE-0834-41D1-97DF-37DF7663F34D}" srcOrd="0" destOrd="0" presId="urn:microsoft.com/office/officeart/2005/8/layout/cycle5"/>
    <dgm:cxn modelId="{2168AFA5-655A-4FFF-9419-2B9C6E60DEA7}" type="presOf" srcId="{0035849D-3EA5-40B9-A4D9-E219D8BF8803}" destId="{550BA0FE-12E2-407C-BDEF-5B1A26D3E43F}" srcOrd="0" destOrd="0" presId="urn:microsoft.com/office/officeart/2005/8/layout/cycle5"/>
    <dgm:cxn modelId="{EF9D42DF-AD28-4EA7-9D15-95C2D5A370A0}" srcId="{CCDD6409-0281-4337-B052-566CB1887450}" destId="{38934934-73DE-4842-9ADE-38446047EF7D}" srcOrd="3" destOrd="0" parTransId="{61036ABD-04E6-4D28-B14D-2084F399BC16}" sibTransId="{1E2CC7EB-2D54-4C7C-9235-0668917C7AF7}"/>
    <dgm:cxn modelId="{48B6C99B-9215-4FA0-9E1F-C3161E8C0B8F}" type="presOf" srcId="{1E2CC7EB-2D54-4C7C-9235-0668917C7AF7}" destId="{80D58AB9-0767-4FE7-B46C-4B012AAC684B}" srcOrd="0" destOrd="0" presId="urn:microsoft.com/office/officeart/2005/8/layout/cycle5"/>
    <dgm:cxn modelId="{49E82307-8756-443E-B3AA-C6B390312815}" type="presOf" srcId="{A129487A-7E8D-4604-925E-72F8A0FC73CA}" destId="{D74E0D58-23EC-4B6D-B62C-A58E62C76E10}" srcOrd="0" destOrd="0" presId="urn:microsoft.com/office/officeart/2005/8/layout/cycle5"/>
    <dgm:cxn modelId="{CEA5C1C7-B429-414B-9F2E-6734C823C6FC}" type="presOf" srcId="{199B600F-04B7-4941-AD5C-EB3A81C305F1}" destId="{F5C016FF-D5C2-4076-A60E-FCDA12BBA049}" srcOrd="0" destOrd="0" presId="urn:microsoft.com/office/officeart/2005/8/layout/cycle5"/>
    <dgm:cxn modelId="{71CE1DDA-85AE-4C0E-A873-09E695718420}" srcId="{CCDD6409-0281-4337-B052-566CB1887450}" destId="{199B600F-04B7-4941-AD5C-EB3A81C305F1}" srcOrd="1" destOrd="0" parTransId="{25F5C126-3879-41B8-9564-A700E5558A91}" sibTransId="{8E9AFCFA-E16D-4A7C-9229-D7967E6B6632}"/>
    <dgm:cxn modelId="{7836B0F7-235E-45B6-8D93-D50CD89449C3}" srcId="{CCDD6409-0281-4337-B052-566CB1887450}" destId="{CFEC6AB8-F698-42F9-AE48-31DEC1CBC779}" srcOrd="2" destOrd="0" parTransId="{2B23DC5A-D4A8-43AF-B47C-A698A39F115D}" sibTransId="{0035849D-3EA5-40B9-A4D9-E219D8BF8803}"/>
    <dgm:cxn modelId="{4F0C2512-9BCB-4A0F-A570-5ED468E05049}" type="presOf" srcId="{46054F90-49D9-42E8-AD9E-4E464B9D1835}" destId="{27D0399F-5C78-46ED-A74A-949C72C425CA}" srcOrd="0" destOrd="0" presId="urn:microsoft.com/office/officeart/2005/8/layout/cycle5"/>
    <dgm:cxn modelId="{02DC8AF0-8D0F-4113-B066-CD9FF73A524D}" type="presOf" srcId="{38934934-73DE-4842-9ADE-38446047EF7D}" destId="{FB12ED8C-AFCC-4FB1-8F09-AA4D247E9C1E}" srcOrd="0" destOrd="0" presId="urn:microsoft.com/office/officeart/2005/8/layout/cycle5"/>
    <dgm:cxn modelId="{4BA4C293-8B39-4E16-BDA5-685A72418590}" type="presOf" srcId="{CCDD6409-0281-4337-B052-566CB1887450}" destId="{49D866D6-2B1C-40DE-AF17-004F7E87351E}" srcOrd="0" destOrd="0" presId="urn:microsoft.com/office/officeart/2005/8/layout/cycle5"/>
    <dgm:cxn modelId="{83DAD5CB-48F1-488D-A583-C6B8632783C7}" type="presOf" srcId="{CFEC6AB8-F698-42F9-AE48-31DEC1CBC779}" destId="{FB60E666-D24B-4E3B-A5A6-14BBBB2ABEFA}" srcOrd="0" destOrd="0" presId="urn:microsoft.com/office/officeart/2005/8/layout/cycle5"/>
    <dgm:cxn modelId="{B6A5F71C-FED5-49AA-8A5E-9D8639DCEAF3}" type="presParOf" srcId="{49D866D6-2B1C-40DE-AF17-004F7E87351E}" destId="{73B3F019-AC73-402B-92CC-FE907C75BB85}" srcOrd="0" destOrd="0" presId="urn:microsoft.com/office/officeart/2005/8/layout/cycle5"/>
    <dgm:cxn modelId="{894B3D42-75D8-40F7-83BD-9AC6930001F2}" type="presParOf" srcId="{49D866D6-2B1C-40DE-AF17-004F7E87351E}" destId="{FD3F2525-BFB2-4A35-B6B7-8970E51CA48E}" srcOrd="1" destOrd="0" presId="urn:microsoft.com/office/officeart/2005/8/layout/cycle5"/>
    <dgm:cxn modelId="{05239E55-5C56-4389-A05A-CD6CCA0C2A50}" type="presParOf" srcId="{49D866D6-2B1C-40DE-AF17-004F7E87351E}" destId="{27D0399F-5C78-46ED-A74A-949C72C425CA}" srcOrd="2" destOrd="0" presId="urn:microsoft.com/office/officeart/2005/8/layout/cycle5"/>
    <dgm:cxn modelId="{93AB4EC3-B88C-48F7-B05E-389C8B3A4DCF}" type="presParOf" srcId="{49D866D6-2B1C-40DE-AF17-004F7E87351E}" destId="{F5C016FF-D5C2-4076-A60E-FCDA12BBA049}" srcOrd="3" destOrd="0" presId="urn:microsoft.com/office/officeart/2005/8/layout/cycle5"/>
    <dgm:cxn modelId="{2344D7FE-B2D9-4B49-BBBD-0D31C954CC22}" type="presParOf" srcId="{49D866D6-2B1C-40DE-AF17-004F7E87351E}" destId="{05B05B47-0E47-451C-B975-D72A75E50BDB}" srcOrd="4" destOrd="0" presId="urn:microsoft.com/office/officeart/2005/8/layout/cycle5"/>
    <dgm:cxn modelId="{BEC2D2EB-807C-4186-BB8E-93544CA7E4A8}" type="presParOf" srcId="{49D866D6-2B1C-40DE-AF17-004F7E87351E}" destId="{557ED9CE-0834-41D1-97DF-37DF7663F34D}" srcOrd="5" destOrd="0" presId="urn:microsoft.com/office/officeart/2005/8/layout/cycle5"/>
    <dgm:cxn modelId="{29E78014-6232-4DBA-A3BC-2703C7BAE98F}" type="presParOf" srcId="{49D866D6-2B1C-40DE-AF17-004F7E87351E}" destId="{FB60E666-D24B-4E3B-A5A6-14BBBB2ABEFA}" srcOrd="6" destOrd="0" presId="urn:microsoft.com/office/officeart/2005/8/layout/cycle5"/>
    <dgm:cxn modelId="{A21C2C95-07BE-45B5-AF44-99742579B645}" type="presParOf" srcId="{49D866D6-2B1C-40DE-AF17-004F7E87351E}" destId="{63E52F24-B9E4-4F7F-8D0F-DF7DBEFF89FC}" srcOrd="7" destOrd="0" presId="urn:microsoft.com/office/officeart/2005/8/layout/cycle5"/>
    <dgm:cxn modelId="{32964E1E-57A6-4386-B51E-5C431BEC0163}" type="presParOf" srcId="{49D866D6-2B1C-40DE-AF17-004F7E87351E}" destId="{550BA0FE-12E2-407C-BDEF-5B1A26D3E43F}" srcOrd="8" destOrd="0" presId="urn:microsoft.com/office/officeart/2005/8/layout/cycle5"/>
    <dgm:cxn modelId="{95A5EEE7-A3FA-4ABC-9517-0AC261AC240A}" type="presParOf" srcId="{49D866D6-2B1C-40DE-AF17-004F7E87351E}" destId="{FB12ED8C-AFCC-4FB1-8F09-AA4D247E9C1E}" srcOrd="9" destOrd="0" presId="urn:microsoft.com/office/officeart/2005/8/layout/cycle5"/>
    <dgm:cxn modelId="{53488A7A-CF8E-4C1F-9D67-2FFC9ECEE9AE}" type="presParOf" srcId="{49D866D6-2B1C-40DE-AF17-004F7E87351E}" destId="{60269934-3565-4C0A-9729-D90F668FD8BE}" srcOrd="10" destOrd="0" presId="urn:microsoft.com/office/officeart/2005/8/layout/cycle5"/>
    <dgm:cxn modelId="{FB9A7560-0B5C-41B5-AE6A-867303A0155A}" type="presParOf" srcId="{49D866D6-2B1C-40DE-AF17-004F7E87351E}" destId="{80D58AB9-0767-4FE7-B46C-4B012AAC684B}" srcOrd="11" destOrd="0" presId="urn:microsoft.com/office/officeart/2005/8/layout/cycle5"/>
    <dgm:cxn modelId="{E247F0A9-B876-4451-A629-15F6BEACD85B}" type="presParOf" srcId="{49D866D6-2B1C-40DE-AF17-004F7E87351E}" destId="{D74E0D58-23EC-4B6D-B62C-A58E62C76E10}" srcOrd="12" destOrd="0" presId="urn:microsoft.com/office/officeart/2005/8/layout/cycle5"/>
    <dgm:cxn modelId="{E5B5D0CD-95E2-468E-A064-D717D5B82319}" type="presParOf" srcId="{49D866D6-2B1C-40DE-AF17-004F7E87351E}" destId="{4ED9B87A-3E24-4D5E-9662-78E41F746B73}" srcOrd="13" destOrd="0" presId="urn:microsoft.com/office/officeart/2005/8/layout/cycle5"/>
    <dgm:cxn modelId="{B0BE3E3F-4B7A-4498-95B4-FA58FD340150}" type="presParOf" srcId="{49D866D6-2B1C-40DE-AF17-004F7E87351E}" destId="{55D5DACE-AE75-4C16-83AA-6FA4FAE60A6D}" srcOrd="14" destOrd="0" presId="urn:microsoft.com/office/officeart/2005/8/layout/cycle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7C266FF-5C6F-456A-ABAB-9B265FFCF018}" type="doc">
      <dgm:prSet loTypeId="urn:microsoft.com/office/officeart/2005/8/layout/process2" loCatId="process" qsTypeId="urn:microsoft.com/office/officeart/2005/8/quickstyle/simple1" qsCatId="simple" csTypeId="urn:microsoft.com/office/officeart/2005/8/colors/accent1_2" csCatId="accent1" phldr="1"/>
      <dgm:spPr/>
    </dgm:pt>
    <dgm:pt modelId="{D34323ED-B365-4DA9-9520-85B47D4BF9F5}">
      <dgm:prSet phldrT="[Text]" custT="1"/>
      <dgm:spPr>
        <a:solidFill>
          <a:srgbClr val="FFC000"/>
        </a:solidFill>
      </dgm:spPr>
      <dgm:t>
        <a:bodyPr/>
        <a:lstStyle/>
        <a:p>
          <a:r>
            <a:rPr lang="en-US" sz="1600" dirty="0" smtClean="0">
              <a:cs typeface="B Nazanin" pitchFamily="2" charset="-78"/>
            </a:rPr>
            <a:t>Inspect Outcomes &amp; Count Defects</a:t>
          </a:r>
          <a:endParaRPr lang="en-US" sz="1600" dirty="0">
            <a:cs typeface="B Nazanin" pitchFamily="2" charset="-78"/>
          </a:endParaRPr>
        </a:p>
      </dgm:t>
    </dgm:pt>
    <dgm:pt modelId="{E082A1A0-C3E6-4573-BFAC-E98C5F6BB86B}" type="parTrans" cxnId="{2C802702-10A8-48AF-AC79-AE9EF25B17CB}">
      <dgm:prSet/>
      <dgm:spPr/>
      <dgm:t>
        <a:bodyPr/>
        <a:lstStyle/>
        <a:p>
          <a:endParaRPr lang="en-US"/>
        </a:p>
      </dgm:t>
    </dgm:pt>
    <dgm:pt modelId="{3961B7AA-49C4-4751-8A35-DA4A2BDD0925}" type="sibTrans" cxnId="{2C802702-10A8-48AF-AC79-AE9EF25B17CB}">
      <dgm:prSet/>
      <dgm:spPr>
        <a:solidFill>
          <a:schemeClr val="tx2"/>
        </a:solidFill>
      </dgm:spPr>
      <dgm:t>
        <a:bodyPr/>
        <a:lstStyle/>
        <a:p>
          <a:endParaRPr lang="en-US"/>
        </a:p>
      </dgm:t>
    </dgm:pt>
    <dgm:pt modelId="{16F135BD-53A3-4BF8-A00F-FFC8B237A899}">
      <dgm:prSet phldrT="[Text]" custT="1"/>
      <dgm:spPr>
        <a:solidFill>
          <a:srgbClr val="00B050"/>
        </a:solidFill>
      </dgm:spPr>
      <dgm:t>
        <a:bodyPr/>
        <a:lstStyle/>
        <a:p>
          <a:r>
            <a:rPr lang="en-US" sz="1600" dirty="0" smtClean="0">
              <a:cs typeface="B Nazanin" pitchFamily="2" charset="-78"/>
            </a:rPr>
            <a:t>Convert DPM to Sigma Metric</a:t>
          </a:r>
          <a:endParaRPr lang="en-US" sz="1600" dirty="0">
            <a:cs typeface="B Nazanin" pitchFamily="2" charset="-78"/>
          </a:endParaRPr>
        </a:p>
      </dgm:t>
    </dgm:pt>
    <dgm:pt modelId="{591E7C5C-F77B-4721-AD54-86FB00627826}" type="parTrans" cxnId="{9785BA0E-77E6-43EB-B093-89521B0F3DA5}">
      <dgm:prSet/>
      <dgm:spPr/>
      <dgm:t>
        <a:bodyPr/>
        <a:lstStyle/>
        <a:p>
          <a:endParaRPr lang="en-US"/>
        </a:p>
      </dgm:t>
    </dgm:pt>
    <dgm:pt modelId="{C63CC434-E07D-4FCF-94B4-ADD476A9C49A}" type="sibTrans" cxnId="{9785BA0E-77E6-43EB-B093-89521B0F3DA5}">
      <dgm:prSet/>
      <dgm:spPr/>
      <dgm:t>
        <a:bodyPr/>
        <a:lstStyle/>
        <a:p>
          <a:endParaRPr lang="en-US"/>
        </a:p>
      </dgm:t>
    </dgm:pt>
    <dgm:pt modelId="{B9B64DEE-456C-4F0D-90AF-41F39E42804D}">
      <dgm:prSet phldrT="[Text]" custT="1"/>
      <dgm:spPr>
        <a:solidFill>
          <a:srgbClr val="00B0F0"/>
        </a:solidFill>
      </dgm:spPr>
      <dgm:t>
        <a:bodyPr/>
        <a:lstStyle/>
        <a:p>
          <a:r>
            <a:rPr lang="en-US" sz="1600" dirty="0" smtClean="0">
              <a:cs typeface="B Nazanin" pitchFamily="2" charset="-78"/>
            </a:rPr>
            <a:t>Calculate Defect Per Million(DPM</a:t>
          </a:r>
          <a:r>
            <a:rPr lang="en-US" sz="1600" dirty="0" smtClean="0"/>
            <a:t>)</a:t>
          </a:r>
          <a:endParaRPr lang="en-US" sz="1600" dirty="0"/>
        </a:p>
      </dgm:t>
    </dgm:pt>
    <dgm:pt modelId="{3C730C02-51F2-4AB0-8AFF-C410440EF603}" type="parTrans" cxnId="{64AD1680-2B93-4AC5-8E1E-2FF981CD78EF}">
      <dgm:prSet/>
      <dgm:spPr/>
      <dgm:t>
        <a:bodyPr/>
        <a:lstStyle/>
        <a:p>
          <a:endParaRPr lang="en-US"/>
        </a:p>
      </dgm:t>
    </dgm:pt>
    <dgm:pt modelId="{7E6EF590-2202-4E8C-ADA0-05F97B5E99F2}" type="sibTrans" cxnId="{64AD1680-2B93-4AC5-8E1E-2FF981CD78EF}">
      <dgm:prSet/>
      <dgm:spPr>
        <a:solidFill>
          <a:schemeClr val="tx2"/>
        </a:solidFill>
      </dgm:spPr>
      <dgm:t>
        <a:bodyPr/>
        <a:lstStyle/>
        <a:p>
          <a:endParaRPr lang="en-US"/>
        </a:p>
      </dgm:t>
    </dgm:pt>
    <dgm:pt modelId="{767D9E64-9C5A-449A-83F2-F3870FDBDCA6}" type="pres">
      <dgm:prSet presAssocID="{57C266FF-5C6F-456A-ABAB-9B265FFCF018}" presName="linearFlow" presStyleCnt="0">
        <dgm:presLayoutVars>
          <dgm:resizeHandles val="exact"/>
        </dgm:presLayoutVars>
      </dgm:prSet>
      <dgm:spPr/>
    </dgm:pt>
    <dgm:pt modelId="{97BB2570-D40E-4A82-9BF7-90B48313F37F}" type="pres">
      <dgm:prSet presAssocID="{D34323ED-B365-4DA9-9520-85B47D4BF9F5}" presName="node" presStyleLbl="node1" presStyleIdx="0" presStyleCnt="3">
        <dgm:presLayoutVars>
          <dgm:bulletEnabled val="1"/>
        </dgm:presLayoutVars>
      </dgm:prSet>
      <dgm:spPr/>
      <dgm:t>
        <a:bodyPr/>
        <a:lstStyle/>
        <a:p>
          <a:endParaRPr lang="en-US"/>
        </a:p>
      </dgm:t>
    </dgm:pt>
    <dgm:pt modelId="{20E6866F-3A0A-44E5-925D-C2BABE9684CD}" type="pres">
      <dgm:prSet presAssocID="{3961B7AA-49C4-4751-8A35-DA4A2BDD0925}" presName="sibTrans" presStyleLbl="sibTrans2D1" presStyleIdx="0" presStyleCnt="2"/>
      <dgm:spPr/>
      <dgm:t>
        <a:bodyPr/>
        <a:lstStyle/>
        <a:p>
          <a:endParaRPr lang="en-US"/>
        </a:p>
      </dgm:t>
    </dgm:pt>
    <dgm:pt modelId="{E77526AF-2FDA-49B9-8297-7D36AB0A7266}" type="pres">
      <dgm:prSet presAssocID="{3961B7AA-49C4-4751-8A35-DA4A2BDD0925}" presName="connectorText" presStyleLbl="sibTrans2D1" presStyleIdx="0" presStyleCnt="2"/>
      <dgm:spPr/>
      <dgm:t>
        <a:bodyPr/>
        <a:lstStyle/>
        <a:p>
          <a:endParaRPr lang="en-US"/>
        </a:p>
      </dgm:t>
    </dgm:pt>
    <dgm:pt modelId="{94DB8829-C010-4FB9-A189-44AB25A29E1B}" type="pres">
      <dgm:prSet presAssocID="{B9B64DEE-456C-4F0D-90AF-41F39E42804D}" presName="node" presStyleLbl="node1" presStyleIdx="1" presStyleCnt="3">
        <dgm:presLayoutVars>
          <dgm:bulletEnabled val="1"/>
        </dgm:presLayoutVars>
      </dgm:prSet>
      <dgm:spPr/>
      <dgm:t>
        <a:bodyPr/>
        <a:lstStyle/>
        <a:p>
          <a:endParaRPr lang="en-US"/>
        </a:p>
      </dgm:t>
    </dgm:pt>
    <dgm:pt modelId="{6A9F2A87-4123-45F5-B7CF-4A8DEAF59968}" type="pres">
      <dgm:prSet presAssocID="{7E6EF590-2202-4E8C-ADA0-05F97B5E99F2}" presName="sibTrans" presStyleLbl="sibTrans2D1" presStyleIdx="1" presStyleCnt="2"/>
      <dgm:spPr/>
      <dgm:t>
        <a:bodyPr/>
        <a:lstStyle/>
        <a:p>
          <a:endParaRPr lang="en-US"/>
        </a:p>
      </dgm:t>
    </dgm:pt>
    <dgm:pt modelId="{C2707927-20FE-4163-A82F-C3258FEFEAFC}" type="pres">
      <dgm:prSet presAssocID="{7E6EF590-2202-4E8C-ADA0-05F97B5E99F2}" presName="connectorText" presStyleLbl="sibTrans2D1" presStyleIdx="1" presStyleCnt="2"/>
      <dgm:spPr/>
      <dgm:t>
        <a:bodyPr/>
        <a:lstStyle/>
        <a:p>
          <a:endParaRPr lang="en-US"/>
        </a:p>
      </dgm:t>
    </dgm:pt>
    <dgm:pt modelId="{18701DC8-F3C7-42D3-BCD4-83912D84931C}" type="pres">
      <dgm:prSet presAssocID="{16F135BD-53A3-4BF8-A00F-FFC8B237A899}" presName="node" presStyleLbl="node1" presStyleIdx="2" presStyleCnt="3">
        <dgm:presLayoutVars>
          <dgm:bulletEnabled val="1"/>
        </dgm:presLayoutVars>
      </dgm:prSet>
      <dgm:spPr/>
      <dgm:t>
        <a:bodyPr/>
        <a:lstStyle/>
        <a:p>
          <a:endParaRPr lang="en-US"/>
        </a:p>
      </dgm:t>
    </dgm:pt>
  </dgm:ptLst>
  <dgm:cxnLst>
    <dgm:cxn modelId="{2C802702-10A8-48AF-AC79-AE9EF25B17CB}" srcId="{57C266FF-5C6F-456A-ABAB-9B265FFCF018}" destId="{D34323ED-B365-4DA9-9520-85B47D4BF9F5}" srcOrd="0" destOrd="0" parTransId="{E082A1A0-C3E6-4573-BFAC-E98C5F6BB86B}" sibTransId="{3961B7AA-49C4-4751-8A35-DA4A2BDD0925}"/>
    <dgm:cxn modelId="{B20C099F-922E-4797-97DB-86821DBE7456}" type="presOf" srcId="{3961B7AA-49C4-4751-8A35-DA4A2BDD0925}" destId="{E77526AF-2FDA-49B9-8297-7D36AB0A7266}" srcOrd="1" destOrd="0" presId="urn:microsoft.com/office/officeart/2005/8/layout/process2"/>
    <dgm:cxn modelId="{9785BA0E-77E6-43EB-B093-89521B0F3DA5}" srcId="{57C266FF-5C6F-456A-ABAB-9B265FFCF018}" destId="{16F135BD-53A3-4BF8-A00F-FFC8B237A899}" srcOrd="2" destOrd="0" parTransId="{591E7C5C-F77B-4721-AD54-86FB00627826}" sibTransId="{C63CC434-E07D-4FCF-94B4-ADD476A9C49A}"/>
    <dgm:cxn modelId="{201090B6-D571-49EF-A07A-CE33E9FBEC70}" type="presOf" srcId="{7E6EF590-2202-4E8C-ADA0-05F97B5E99F2}" destId="{6A9F2A87-4123-45F5-B7CF-4A8DEAF59968}" srcOrd="0" destOrd="0" presId="urn:microsoft.com/office/officeart/2005/8/layout/process2"/>
    <dgm:cxn modelId="{B5C12583-EB1F-4F3E-A0E4-A3D1B4EF24DE}" type="presOf" srcId="{D34323ED-B365-4DA9-9520-85B47D4BF9F5}" destId="{97BB2570-D40E-4A82-9BF7-90B48313F37F}" srcOrd="0" destOrd="0" presId="urn:microsoft.com/office/officeart/2005/8/layout/process2"/>
    <dgm:cxn modelId="{15CE1FC2-718C-4FA2-8DC7-F32118DE9B24}" type="presOf" srcId="{16F135BD-53A3-4BF8-A00F-FFC8B237A899}" destId="{18701DC8-F3C7-42D3-BCD4-83912D84931C}" srcOrd="0" destOrd="0" presId="urn:microsoft.com/office/officeart/2005/8/layout/process2"/>
    <dgm:cxn modelId="{4FF7403E-B740-4649-9AF0-4C300382DF03}" type="presOf" srcId="{57C266FF-5C6F-456A-ABAB-9B265FFCF018}" destId="{767D9E64-9C5A-449A-83F2-F3870FDBDCA6}" srcOrd="0" destOrd="0" presId="urn:microsoft.com/office/officeart/2005/8/layout/process2"/>
    <dgm:cxn modelId="{8BE4F06A-53A6-443C-AB32-D22183E02CCC}" type="presOf" srcId="{B9B64DEE-456C-4F0D-90AF-41F39E42804D}" destId="{94DB8829-C010-4FB9-A189-44AB25A29E1B}" srcOrd="0" destOrd="0" presId="urn:microsoft.com/office/officeart/2005/8/layout/process2"/>
    <dgm:cxn modelId="{64AD1680-2B93-4AC5-8E1E-2FF981CD78EF}" srcId="{57C266FF-5C6F-456A-ABAB-9B265FFCF018}" destId="{B9B64DEE-456C-4F0D-90AF-41F39E42804D}" srcOrd="1" destOrd="0" parTransId="{3C730C02-51F2-4AB0-8AFF-C410440EF603}" sibTransId="{7E6EF590-2202-4E8C-ADA0-05F97B5E99F2}"/>
    <dgm:cxn modelId="{6773610A-847A-45EC-A92A-D82DF2CADC14}" type="presOf" srcId="{3961B7AA-49C4-4751-8A35-DA4A2BDD0925}" destId="{20E6866F-3A0A-44E5-925D-C2BABE9684CD}" srcOrd="0" destOrd="0" presId="urn:microsoft.com/office/officeart/2005/8/layout/process2"/>
    <dgm:cxn modelId="{CDC25864-E9AC-4EEA-8DD3-90A056E83A97}" type="presOf" srcId="{7E6EF590-2202-4E8C-ADA0-05F97B5E99F2}" destId="{C2707927-20FE-4163-A82F-C3258FEFEAFC}" srcOrd="1" destOrd="0" presId="urn:microsoft.com/office/officeart/2005/8/layout/process2"/>
    <dgm:cxn modelId="{CAC38C0C-8F54-4B9A-8D68-1A6ECF4D07F1}" type="presParOf" srcId="{767D9E64-9C5A-449A-83F2-F3870FDBDCA6}" destId="{97BB2570-D40E-4A82-9BF7-90B48313F37F}" srcOrd="0" destOrd="0" presId="urn:microsoft.com/office/officeart/2005/8/layout/process2"/>
    <dgm:cxn modelId="{972EC2DF-C971-48FE-9397-C62D1282B856}" type="presParOf" srcId="{767D9E64-9C5A-449A-83F2-F3870FDBDCA6}" destId="{20E6866F-3A0A-44E5-925D-C2BABE9684CD}" srcOrd="1" destOrd="0" presId="urn:microsoft.com/office/officeart/2005/8/layout/process2"/>
    <dgm:cxn modelId="{00D9AE00-A2FC-40BD-AB7D-3435D30752AE}" type="presParOf" srcId="{20E6866F-3A0A-44E5-925D-C2BABE9684CD}" destId="{E77526AF-2FDA-49B9-8297-7D36AB0A7266}" srcOrd="0" destOrd="0" presId="urn:microsoft.com/office/officeart/2005/8/layout/process2"/>
    <dgm:cxn modelId="{91E9091B-1831-4B29-8186-6C66F412E9D4}" type="presParOf" srcId="{767D9E64-9C5A-449A-83F2-F3870FDBDCA6}" destId="{94DB8829-C010-4FB9-A189-44AB25A29E1B}" srcOrd="2" destOrd="0" presId="urn:microsoft.com/office/officeart/2005/8/layout/process2"/>
    <dgm:cxn modelId="{8796D999-5CD4-481C-BB9A-D26110A085E9}" type="presParOf" srcId="{767D9E64-9C5A-449A-83F2-F3870FDBDCA6}" destId="{6A9F2A87-4123-45F5-B7CF-4A8DEAF59968}" srcOrd="3" destOrd="0" presId="urn:microsoft.com/office/officeart/2005/8/layout/process2"/>
    <dgm:cxn modelId="{8FB631D9-D014-4BDA-8E49-124E064AF47A}" type="presParOf" srcId="{6A9F2A87-4123-45F5-B7CF-4A8DEAF59968}" destId="{C2707927-20FE-4163-A82F-C3258FEFEAFC}" srcOrd="0" destOrd="0" presId="urn:microsoft.com/office/officeart/2005/8/layout/process2"/>
    <dgm:cxn modelId="{04790F12-8EE6-4535-85EB-F047645F54CE}" type="presParOf" srcId="{767D9E64-9C5A-449A-83F2-F3870FDBDCA6}" destId="{18701DC8-F3C7-42D3-BCD4-83912D84931C}" srcOrd="4" destOrd="0" presId="urn:microsoft.com/office/officeart/2005/8/layout/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100D422-3C61-47B8-843E-CFC8B8B2FCED}" type="doc">
      <dgm:prSet loTypeId="urn:microsoft.com/office/officeart/2005/8/layout/process2" loCatId="process" qsTypeId="urn:microsoft.com/office/officeart/2005/8/quickstyle/simple1" qsCatId="simple" csTypeId="urn:microsoft.com/office/officeart/2005/8/colors/accent1_2" csCatId="accent1" phldr="1"/>
      <dgm:spPr/>
      <dgm:t>
        <a:bodyPr/>
        <a:lstStyle/>
        <a:p>
          <a:endParaRPr lang="en-US"/>
        </a:p>
      </dgm:t>
    </dgm:pt>
    <dgm:pt modelId="{3ACE9CB9-A8D7-4131-923A-D7DB138428EA}">
      <dgm:prSet phldrT="[Text]" custT="1"/>
      <dgm:spPr>
        <a:solidFill>
          <a:srgbClr val="FFC000"/>
        </a:solidFill>
      </dgm:spPr>
      <dgm:t>
        <a:bodyPr/>
        <a:lstStyle/>
        <a:p>
          <a:r>
            <a:rPr lang="en-US" sz="1600" dirty="0" smtClean="0">
              <a:cs typeface="B Nazanin" pitchFamily="2" charset="-78"/>
            </a:rPr>
            <a:t>Measure Variation Of Process</a:t>
          </a:r>
          <a:endParaRPr lang="en-US" sz="1600" dirty="0">
            <a:cs typeface="B Nazanin" pitchFamily="2" charset="-78"/>
          </a:endParaRPr>
        </a:p>
      </dgm:t>
    </dgm:pt>
    <dgm:pt modelId="{0A95C404-1787-452E-AE84-9ED2F1623D45}" type="parTrans" cxnId="{97D3FF41-F39A-4398-8360-435D54E57216}">
      <dgm:prSet/>
      <dgm:spPr/>
      <dgm:t>
        <a:bodyPr/>
        <a:lstStyle/>
        <a:p>
          <a:endParaRPr lang="en-US"/>
        </a:p>
      </dgm:t>
    </dgm:pt>
    <dgm:pt modelId="{2A3BBE77-8E0B-47EA-8B31-79D20AFCAAC0}" type="sibTrans" cxnId="{97D3FF41-F39A-4398-8360-435D54E57216}">
      <dgm:prSet/>
      <dgm:spPr/>
      <dgm:t>
        <a:bodyPr/>
        <a:lstStyle/>
        <a:p>
          <a:endParaRPr lang="en-US"/>
        </a:p>
      </dgm:t>
    </dgm:pt>
    <dgm:pt modelId="{D6EE8B03-9923-484A-96CB-A6E28A3BCD49}">
      <dgm:prSet phldrT="[Text]" custT="1"/>
      <dgm:spPr>
        <a:solidFill>
          <a:srgbClr val="00B0F0"/>
        </a:solidFill>
      </dgm:spPr>
      <dgm:t>
        <a:bodyPr/>
        <a:lstStyle/>
        <a:p>
          <a:r>
            <a:rPr lang="en-US" sz="1600" dirty="0" smtClean="0">
              <a:cs typeface="B Nazanin" pitchFamily="2" charset="-78"/>
            </a:rPr>
            <a:t>Calculate SD &amp; Process Capability</a:t>
          </a:r>
          <a:endParaRPr lang="en-US" sz="1600" dirty="0">
            <a:cs typeface="B Nazanin" pitchFamily="2" charset="-78"/>
          </a:endParaRPr>
        </a:p>
      </dgm:t>
    </dgm:pt>
    <dgm:pt modelId="{03995AE6-0EC2-4ED3-B3D0-91C3F6B5D5BA}" type="parTrans" cxnId="{7FEE6731-1579-4A2C-A0E1-F5045934DE4A}">
      <dgm:prSet/>
      <dgm:spPr/>
      <dgm:t>
        <a:bodyPr/>
        <a:lstStyle/>
        <a:p>
          <a:endParaRPr lang="en-US"/>
        </a:p>
      </dgm:t>
    </dgm:pt>
    <dgm:pt modelId="{2FC3E089-C775-4C45-A696-628E18129C9D}" type="sibTrans" cxnId="{7FEE6731-1579-4A2C-A0E1-F5045934DE4A}">
      <dgm:prSet/>
      <dgm:spPr/>
      <dgm:t>
        <a:bodyPr/>
        <a:lstStyle/>
        <a:p>
          <a:endParaRPr lang="en-US"/>
        </a:p>
      </dgm:t>
    </dgm:pt>
    <dgm:pt modelId="{4AB9848E-03EC-4071-902F-BAF8297DB4CF}">
      <dgm:prSet phldrT="[Text]" custT="1"/>
      <dgm:spPr>
        <a:solidFill>
          <a:srgbClr val="00B050"/>
        </a:solidFill>
      </dgm:spPr>
      <dgm:t>
        <a:bodyPr/>
        <a:lstStyle/>
        <a:p>
          <a:r>
            <a:rPr lang="en-US" sz="1600" dirty="0" smtClean="0">
              <a:cs typeface="B Nazanin" pitchFamily="2" charset="-78"/>
            </a:rPr>
            <a:t>Convert Capability to Sigma Metric</a:t>
          </a:r>
          <a:endParaRPr lang="en-US" sz="1600" dirty="0">
            <a:cs typeface="B Nazanin" pitchFamily="2" charset="-78"/>
          </a:endParaRPr>
        </a:p>
      </dgm:t>
    </dgm:pt>
    <dgm:pt modelId="{99C4423B-5439-4FF4-ACEA-F6CA8E3C1D52}" type="parTrans" cxnId="{848EA9F2-6922-4986-B7A6-41B76C44221F}">
      <dgm:prSet/>
      <dgm:spPr/>
      <dgm:t>
        <a:bodyPr/>
        <a:lstStyle/>
        <a:p>
          <a:endParaRPr lang="en-US"/>
        </a:p>
      </dgm:t>
    </dgm:pt>
    <dgm:pt modelId="{AF8CCE67-266C-423B-A55C-6A9665AEEED8}" type="sibTrans" cxnId="{848EA9F2-6922-4986-B7A6-41B76C44221F}">
      <dgm:prSet/>
      <dgm:spPr/>
      <dgm:t>
        <a:bodyPr/>
        <a:lstStyle/>
        <a:p>
          <a:endParaRPr lang="en-US"/>
        </a:p>
      </dgm:t>
    </dgm:pt>
    <dgm:pt modelId="{2997568E-0A94-4302-852E-76FF2DC34AFA}" type="pres">
      <dgm:prSet presAssocID="{0100D422-3C61-47B8-843E-CFC8B8B2FCED}" presName="linearFlow" presStyleCnt="0">
        <dgm:presLayoutVars>
          <dgm:resizeHandles val="exact"/>
        </dgm:presLayoutVars>
      </dgm:prSet>
      <dgm:spPr/>
      <dgm:t>
        <a:bodyPr/>
        <a:lstStyle/>
        <a:p>
          <a:endParaRPr lang="en-US"/>
        </a:p>
      </dgm:t>
    </dgm:pt>
    <dgm:pt modelId="{6AFB9D9C-3079-4BC9-A25D-653A1D2BC85F}" type="pres">
      <dgm:prSet presAssocID="{3ACE9CB9-A8D7-4131-923A-D7DB138428EA}" presName="node" presStyleLbl="node1" presStyleIdx="0" presStyleCnt="3">
        <dgm:presLayoutVars>
          <dgm:bulletEnabled val="1"/>
        </dgm:presLayoutVars>
      </dgm:prSet>
      <dgm:spPr/>
      <dgm:t>
        <a:bodyPr/>
        <a:lstStyle/>
        <a:p>
          <a:endParaRPr lang="en-US"/>
        </a:p>
      </dgm:t>
    </dgm:pt>
    <dgm:pt modelId="{44BF181E-72C8-4592-9A4B-9EB5E6B821D5}" type="pres">
      <dgm:prSet presAssocID="{2A3BBE77-8E0B-47EA-8B31-79D20AFCAAC0}" presName="sibTrans" presStyleLbl="sibTrans2D1" presStyleIdx="0" presStyleCnt="2"/>
      <dgm:spPr/>
      <dgm:t>
        <a:bodyPr/>
        <a:lstStyle/>
        <a:p>
          <a:endParaRPr lang="en-US"/>
        </a:p>
      </dgm:t>
    </dgm:pt>
    <dgm:pt modelId="{C5E5B401-6D9A-4E20-AD22-2C71804AC6C8}" type="pres">
      <dgm:prSet presAssocID="{2A3BBE77-8E0B-47EA-8B31-79D20AFCAAC0}" presName="connectorText" presStyleLbl="sibTrans2D1" presStyleIdx="0" presStyleCnt="2"/>
      <dgm:spPr/>
      <dgm:t>
        <a:bodyPr/>
        <a:lstStyle/>
        <a:p>
          <a:endParaRPr lang="en-US"/>
        </a:p>
      </dgm:t>
    </dgm:pt>
    <dgm:pt modelId="{E629CC6A-C9B5-4E0F-A4EC-6BA77743286C}" type="pres">
      <dgm:prSet presAssocID="{D6EE8B03-9923-484A-96CB-A6E28A3BCD49}" presName="node" presStyleLbl="node1" presStyleIdx="1" presStyleCnt="3">
        <dgm:presLayoutVars>
          <dgm:bulletEnabled val="1"/>
        </dgm:presLayoutVars>
      </dgm:prSet>
      <dgm:spPr/>
      <dgm:t>
        <a:bodyPr/>
        <a:lstStyle/>
        <a:p>
          <a:endParaRPr lang="en-US"/>
        </a:p>
      </dgm:t>
    </dgm:pt>
    <dgm:pt modelId="{5DD68AEE-81CE-45EC-AF77-984AA69345EC}" type="pres">
      <dgm:prSet presAssocID="{2FC3E089-C775-4C45-A696-628E18129C9D}" presName="sibTrans" presStyleLbl="sibTrans2D1" presStyleIdx="1" presStyleCnt="2"/>
      <dgm:spPr/>
      <dgm:t>
        <a:bodyPr/>
        <a:lstStyle/>
        <a:p>
          <a:endParaRPr lang="en-US"/>
        </a:p>
      </dgm:t>
    </dgm:pt>
    <dgm:pt modelId="{2231BDB1-ABCB-4837-BF0C-5333C6E0A73E}" type="pres">
      <dgm:prSet presAssocID="{2FC3E089-C775-4C45-A696-628E18129C9D}" presName="connectorText" presStyleLbl="sibTrans2D1" presStyleIdx="1" presStyleCnt="2"/>
      <dgm:spPr/>
      <dgm:t>
        <a:bodyPr/>
        <a:lstStyle/>
        <a:p>
          <a:endParaRPr lang="en-US"/>
        </a:p>
      </dgm:t>
    </dgm:pt>
    <dgm:pt modelId="{33E17A08-069A-403A-B524-24B8F89D3C64}" type="pres">
      <dgm:prSet presAssocID="{4AB9848E-03EC-4071-902F-BAF8297DB4CF}" presName="node" presStyleLbl="node1" presStyleIdx="2" presStyleCnt="3">
        <dgm:presLayoutVars>
          <dgm:bulletEnabled val="1"/>
        </dgm:presLayoutVars>
      </dgm:prSet>
      <dgm:spPr/>
      <dgm:t>
        <a:bodyPr/>
        <a:lstStyle/>
        <a:p>
          <a:endParaRPr lang="en-US"/>
        </a:p>
      </dgm:t>
    </dgm:pt>
  </dgm:ptLst>
  <dgm:cxnLst>
    <dgm:cxn modelId="{513740D7-536E-4E0B-81EB-7A4A2A9C1C3B}" type="presOf" srcId="{2FC3E089-C775-4C45-A696-628E18129C9D}" destId="{2231BDB1-ABCB-4837-BF0C-5333C6E0A73E}" srcOrd="1" destOrd="0" presId="urn:microsoft.com/office/officeart/2005/8/layout/process2"/>
    <dgm:cxn modelId="{97D3FF41-F39A-4398-8360-435D54E57216}" srcId="{0100D422-3C61-47B8-843E-CFC8B8B2FCED}" destId="{3ACE9CB9-A8D7-4131-923A-D7DB138428EA}" srcOrd="0" destOrd="0" parTransId="{0A95C404-1787-452E-AE84-9ED2F1623D45}" sibTransId="{2A3BBE77-8E0B-47EA-8B31-79D20AFCAAC0}"/>
    <dgm:cxn modelId="{D3154EB4-C073-4F57-9285-2D673743BAA3}" type="presOf" srcId="{0100D422-3C61-47B8-843E-CFC8B8B2FCED}" destId="{2997568E-0A94-4302-852E-76FF2DC34AFA}" srcOrd="0" destOrd="0" presId="urn:microsoft.com/office/officeart/2005/8/layout/process2"/>
    <dgm:cxn modelId="{3DF15F47-5C98-40AA-B585-D703AA4F6EBF}" type="presOf" srcId="{3ACE9CB9-A8D7-4131-923A-D7DB138428EA}" destId="{6AFB9D9C-3079-4BC9-A25D-653A1D2BC85F}" srcOrd="0" destOrd="0" presId="urn:microsoft.com/office/officeart/2005/8/layout/process2"/>
    <dgm:cxn modelId="{3386B29D-E7D2-4550-914C-5E372EF409A5}" type="presOf" srcId="{2A3BBE77-8E0B-47EA-8B31-79D20AFCAAC0}" destId="{C5E5B401-6D9A-4E20-AD22-2C71804AC6C8}" srcOrd="1" destOrd="0" presId="urn:microsoft.com/office/officeart/2005/8/layout/process2"/>
    <dgm:cxn modelId="{848EA9F2-6922-4986-B7A6-41B76C44221F}" srcId="{0100D422-3C61-47B8-843E-CFC8B8B2FCED}" destId="{4AB9848E-03EC-4071-902F-BAF8297DB4CF}" srcOrd="2" destOrd="0" parTransId="{99C4423B-5439-4FF4-ACEA-F6CA8E3C1D52}" sibTransId="{AF8CCE67-266C-423B-A55C-6A9665AEEED8}"/>
    <dgm:cxn modelId="{0408655D-1BDE-4BC0-9FD7-FCC7CCA5ADDC}" type="presOf" srcId="{2FC3E089-C775-4C45-A696-628E18129C9D}" destId="{5DD68AEE-81CE-45EC-AF77-984AA69345EC}" srcOrd="0" destOrd="0" presId="urn:microsoft.com/office/officeart/2005/8/layout/process2"/>
    <dgm:cxn modelId="{ED5880E6-BBF7-4E8D-BBE8-79D1C096724B}" type="presOf" srcId="{D6EE8B03-9923-484A-96CB-A6E28A3BCD49}" destId="{E629CC6A-C9B5-4E0F-A4EC-6BA77743286C}" srcOrd="0" destOrd="0" presId="urn:microsoft.com/office/officeart/2005/8/layout/process2"/>
    <dgm:cxn modelId="{B525875E-A1CF-4743-BFB8-1D211120A584}" type="presOf" srcId="{2A3BBE77-8E0B-47EA-8B31-79D20AFCAAC0}" destId="{44BF181E-72C8-4592-9A4B-9EB5E6B821D5}" srcOrd="0" destOrd="0" presId="urn:microsoft.com/office/officeart/2005/8/layout/process2"/>
    <dgm:cxn modelId="{7FEE6731-1579-4A2C-A0E1-F5045934DE4A}" srcId="{0100D422-3C61-47B8-843E-CFC8B8B2FCED}" destId="{D6EE8B03-9923-484A-96CB-A6E28A3BCD49}" srcOrd="1" destOrd="0" parTransId="{03995AE6-0EC2-4ED3-B3D0-91C3F6B5D5BA}" sibTransId="{2FC3E089-C775-4C45-A696-628E18129C9D}"/>
    <dgm:cxn modelId="{A204707E-F7DF-486A-B64C-E5CD34E20584}" type="presOf" srcId="{4AB9848E-03EC-4071-902F-BAF8297DB4CF}" destId="{33E17A08-069A-403A-B524-24B8F89D3C64}" srcOrd="0" destOrd="0" presId="urn:microsoft.com/office/officeart/2005/8/layout/process2"/>
    <dgm:cxn modelId="{E4D221B7-13E6-436D-9350-13B4E4721CEE}" type="presParOf" srcId="{2997568E-0A94-4302-852E-76FF2DC34AFA}" destId="{6AFB9D9C-3079-4BC9-A25D-653A1D2BC85F}" srcOrd="0" destOrd="0" presId="urn:microsoft.com/office/officeart/2005/8/layout/process2"/>
    <dgm:cxn modelId="{174B6982-3040-4C21-BEF3-B4F2A2DE145D}" type="presParOf" srcId="{2997568E-0A94-4302-852E-76FF2DC34AFA}" destId="{44BF181E-72C8-4592-9A4B-9EB5E6B821D5}" srcOrd="1" destOrd="0" presId="urn:microsoft.com/office/officeart/2005/8/layout/process2"/>
    <dgm:cxn modelId="{B5C3ABFF-856D-467A-93E7-4A71CB991A87}" type="presParOf" srcId="{44BF181E-72C8-4592-9A4B-9EB5E6B821D5}" destId="{C5E5B401-6D9A-4E20-AD22-2C71804AC6C8}" srcOrd="0" destOrd="0" presId="urn:microsoft.com/office/officeart/2005/8/layout/process2"/>
    <dgm:cxn modelId="{887AFAA3-5B52-40F1-8F31-20AD5BFA1E67}" type="presParOf" srcId="{2997568E-0A94-4302-852E-76FF2DC34AFA}" destId="{E629CC6A-C9B5-4E0F-A4EC-6BA77743286C}" srcOrd="2" destOrd="0" presId="urn:microsoft.com/office/officeart/2005/8/layout/process2"/>
    <dgm:cxn modelId="{4154A12F-7654-410C-8BEC-6CE79A3155EE}" type="presParOf" srcId="{2997568E-0A94-4302-852E-76FF2DC34AFA}" destId="{5DD68AEE-81CE-45EC-AF77-984AA69345EC}" srcOrd="3" destOrd="0" presId="urn:microsoft.com/office/officeart/2005/8/layout/process2"/>
    <dgm:cxn modelId="{E04FA360-06BC-4D0E-863C-64D614CEA7C5}" type="presParOf" srcId="{5DD68AEE-81CE-45EC-AF77-984AA69345EC}" destId="{2231BDB1-ABCB-4837-BF0C-5333C6E0A73E}" srcOrd="0" destOrd="0" presId="urn:microsoft.com/office/officeart/2005/8/layout/process2"/>
    <dgm:cxn modelId="{80216AB0-C163-4500-B857-48E4715E8416}" type="presParOf" srcId="{2997568E-0A94-4302-852E-76FF2DC34AFA}" destId="{33E17A08-069A-403A-B524-24B8F89D3C64}" srcOrd="4" destOrd="0" presId="urn:microsoft.com/office/officeart/2005/8/layout/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B3F019-AC73-402B-92CC-FE907C75BB85}">
      <dsp:nvSpPr>
        <dsp:cNvPr id="0" name=""/>
        <dsp:cNvSpPr/>
      </dsp:nvSpPr>
      <dsp:spPr>
        <a:xfrm>
          <a:off x="3106191" y="1134"/>
          <a:ext cx="2017216" cy="131119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US" sz="3400" b="1" kern="1200" dirty="0" smtClean="0"/>
            <a:t>Define</a:t>
          </a:r>
          <a:endParaRPr lang="en-US" sz="3400" b="1" kern="1200" dirty="0"/>
        </a:p>
      </dsp:txBody>
      <dsp:txXfrm>
        <a:off x="3170198" y="65141"/>
        <a:ext cx="1889202" cy="1183176"/>
      </dsp:txXfrm>
    </dsp:sp>
    <dsp:sp modelId="{27D0399F-5C78-46ED-A74A-949C72C425CA}">
      <dsp:nvSpPr>
        <dsp:cNvPr id="0" name=""/>
        <dsp:cNvSpPr/>
      </dsp:nvSpPr>
      <dsp:spPr>
        <a:xfrm>
          <a:off x="1492931" y="656729"/>
          <a:ext cx="5243737" cy="5243737"/>
        </a:xfrm>
        <a:custGeom>
          <a:avLst/>
          <a:gdLst/>
          <a:ahLst/>
          <a:cxnLst/>
          <a:rect l="0" t="0" r="0" b="0"/>
          <a:pathLst>
            <a:path>
              <a:moveTo>
                <a:pt x="3901265" y="333345"/>
              </a:moveTo>
              <a:arcTo wR="2621868" hR="2621868" stAng="17952440" swAng="1213119"/>
            </a:path>
          </a:pathLst>
        </a:custGeom>
        <a:noFill/>
        <a:ln w="6350" cap="flat" cmpd="sng" algn="ctr">
          <a:solidFill>
            <a:schemeClr val="accent2">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F5C016FF-D5C2-4076-A60E-FCDA12BBA049}">
      <dsp:nvSpPr>
        <dsp:cNvPr id="0" name=""/>
        <dsp:cNvSpPr/>
      </dsp:nvSpPr>
      <dsp:spPr>
        <a:xfrm>
          <a:off x="5599737" y="1812801"/>
          <a:ext cx="2017216" cy="131119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US" sz="3400" b="1" kern="1200" smtClean="0"/>
            <a:t>Measure</a:t>
          </a:r>
          <a:endParaRPr lang="en-US" sz="3400" b="1" kern="1200" dirty="0"/>
        </a:p>
      </dsp:txBody>
      <dsp:txXfrm>
        <a:off x="5663744" y="1876808"/>
        <a:ext cx="1889202" cy="1183176"/>
      </dsp:txXfrm>
    </dsp:sp>
    <dsp:sp modelId="{557ED9CE-0834-41D1-97DF-37DF7663F34D}">
      <dsp:nvSpPr>
        <dsp:cNvPr id="0" name=""/>
        <dsp:cNvSpPr/>
      </dsp:nvSpPr>
      <dsp:spPr>
        <a:xfrm>
          <a:off x="1492931" y="656729"/>
          <a:ext cx="5243737" cy="5243737"/>
        </a:xfrm>
        <a:custGeom>
          <a:avLst/>
          <a:gdLst/>
          <a:ahLst/>
          <a:cxnLst/>
          <a:rect l="0" t="0" r="0" b="0"/>
          <a:pathLst>
            <a:path>
              <a:moveTo>
                <a:pt x="5237475" y="2802967"/>
              </a:moveTo>
              <a:arcTo wR="2621868" hR="2621868" stAng="21837642" swAng="1360949"/>
            </a:path>
          </a:pathLst>
        </a:custGeom>
        <a:noFill/>
        <a:ln w="6350" cap="flat" cmpd="sng" algn="ctr">
          <a:solidFill>
            <a:schemeClr val="accent3">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FB60E666-D24B-4E3B-A5A6-14BBBB2ABEFA}">
      <dsp:nvSpPr>
        <dsp:cNvPr id="0" name=""/>
        <dsp:cNvSpPr/>
      </dsp:nvSpPr>
      <dsp:spPr>
        <a:xfrm>
          <a:off x="4647287" y="4744139"/>
          <a:ext cx="2017216" cy="131119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US" sz="3400" b="1" kern="1200" smtClean="0"/>
            <a:t>Analyze</a:t>
          </a:r>
          <a:endParaRPr lang="en-US" sz="3400" b="1" kern="1200" dirty="0"/>
        </a:p>
      </dsp:txBody>
      <dsp:txXfrm>
        <a:off x="4711294" y="4808146"/>
        <a:ext cx="1889202" cy="1183176"/>
      </dsp:txXfrm>
    </dsp:sp>
    <dsp:sp modelId="{550BA0FE-12E2-407C-BDEF-5B1A26D3E43F}">
      <dsp:nvSpPr>
        <dsp:cNvPr id="0" name=""/>
        <dsp:cNvSpPr/>
      </dsp:nvSpPr>
      <dsp:spPr>
        <a:xfrm>
          <a:off x="1492931" y="656729"/>
          <a:ext cx="5243737" cy="5243737"/>
        </a:xfrm>
        <a:custGeom>
          <a:avLst/>
          <a:gdLst/>
          <a:ahLst/>
          <a:cxnLst/>
          <a:rect l="0" t="0" r="0" b="0"/>
          <a:pathLst>
            <a:path>
              <a:moveTo>
                <a:pt x="2944273" y="5223839"/>
              </a:moveTo>
              <a:arcTo wR="2621868" hR="2621868" stAng="4976196" swAng="847608"/>
            </a:path>
          </a:pathLst>
        </a:custGeom>
        <a:noFill/>
        <a:ln w="6350" cap="flat" cmpd="sng" algn="ctr">
          <a:solidFill>
            <a:schemeClr val="accent4">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FB12ED8C-AFCC-4FB1-8F09-AA4D247E9C1E}">
      <dsp:nvSpPr>
        <dsp:cNvPr id="0" name=""/>
        <dsp:cNvSpPr/>
      </dsp:nvSpPr>
      <dsp:spPr>
        <a:xfrm>
          <a:off x="1565095" y="4744139"/>
          <a:ext cx="2017216" cy="131119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US" sz="3400" b="1" kern="1200" smtClean="0"/>
            <a:t>Improve</a:t>
          </a:r>
          <a:endParaRPr lang="en-US" sz="3400" b="1" kern="1200" dirty="0"/>
        </a:p>
      </dsp:txBody>
      <dsp:txXfrm>
        <a:off x="1629102" y="4808146"/>
        <a:ext cx="1889202" cy="1183176"/>
      </dsp:txXfrm>
    </dsp:sp>
    <dsp:sp modelId="{80D58AB9-0767-4FE7-B46C-4B012AAC684B}">
      <dsp:nvSpPr>
        <dsp:cNvPr id="0" name=""/>
        <dsp:cNvSpPr/>
      </dsp:nvSpPr>
      <dsp:spPr>
        <a:xfrm>
          <a:off x="1492931" y="656729"/>
          <a:ext cx="5243737" cy="5243737"/>
        </a:xfrm>
        <a:custGeom>
          <a:avLst/>
          <a:gdLst/>
          <a:ahLst/>
          <a:cxnLst/>
          <a:rect l="0" t="0" r="0" b="0"/>
          <a:pathLst>
            <a:path>
              <a:moveTo>
                <a:pt x="278399" y="3797600"/>
              </a:moveTo>
              <a:arcTo wR="2621868" hR="2621868" stAng="9201409" swAng="1360949"/>
            </a:path>
          </a:pathLst>
        </a:custGeom>
        <a:noFill/>
        <a:ln w="6350" cap="flat" cmpd="sng" algn="ctr">
          <a:solidFill>
            <a:schemeClr val="accent5">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D74E0D58-23EC-4B6D-B62C-A58E62C76E10}">
      <dsp:nvSpPr>
        <dsp:cNvPr id="0" name=""/>
        <dsp:cNvSpPr/>
      </dsp:nvSpPr>
      <dsp:spPr>
        <a:xfrm>
          <a:off x="612646" y="1812801"/>
          <a:ext cx="2017216" cy="131119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US" sz="3400" b="1" kern="1200" smtClean="0"/>
            <a:t>Control</a:t>
          </a:r>
          <a:endParaRPr lang="en-US" sz="3400" b="1" kern="1200" dirty="0"/>
        </a:p>
      </dsp:txBody>
      <dsp:txXfrm>
        <a:off x="676653" y="1876808"/>
        <a:ext cx="1889202" cy="1183176"/>
      </dsp:txXfrm>
    </dsp:sp>
    <dsp:sp modelId="{55D5DACE-AE75-4C16-83AA-6FA4FAE60A6D}">
      <dsp:nvSpPr>
        <dsp:cNvPr id="0" name=""/>
        <dsp:cNvSpPr/>
      </dsp:nvSpPr>
      <dsp:spPr>
        <a:xfrm>
          <a:off x="1492931" y="656729"/>
          <a:ext cx="5243737" cy="5243737"/>
        </a:xfrm>
        <a:custGeom>
          <a:avLst/>
          <a:gdLst/>
          <a:ahLst/>
          <a:cxnLst/>
          <a:rect l="0" t="0" r="0" b="0"/>
          <a:pathLst>
            <a:path>
              <a:moveTo>
                <a:pt x="630385" y="916527"/>
              </a:moveTo>
              <a:arcTo wR="2621868" hR="2621868" stAng="13234441" swAng="1213119"/>
            </a:path>
          </a:pathLst>
        </a:custGeom>
        <a:noFill/>
        <a:ln w="6350" cap="flat" cmpd="sng" algn="ctr">
          <a:solidFill>
            <a:schemeClr val="accent6">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BB2570-D40E-4A82-9BF7-90B48313F37F}">
      <dsp:nvSpPr>
        <dsp:cNvPr id="0" name=""/>
        <dsp:cNvSpPr/>
      </dsp:nvSpPr>
      <dsp:spPr>
        <a:xfrm>
          <a:off x="3096458" y="0"/>
          <a:ext cx="2036682" cy="1131490"/>
        </a:xfrm>
        <a:prstGeom prst="roundRect">
          <a:avLst>
            <a:gd name="adj" fmla="val 10000"/>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cs typeface="B Nazanin" pitchFamily="2" charset="-78"/>
            </a:rPr>
            <a:t>Inspect Outcomes &amp; Count Defects</a:t>
          </a:r>
          <a:endParaRPr lang="en-US" sz="1600" kern="1200" dirty="0">
            <a:cs typeface="B Nazanin" pitchFamily="2" charset="-78"/>
          </a:endParaRPr>
        </a:p>
      </dsp:txBody>
      <dsp:txXfrm>
        <a:off x="3129598" y="33140"/>
        <a:ext cx="1970402" cy="1065210"/>
      </dsp:txXfrm>
    </dsp:sp>
    <dsp:sp modelId="{20E6866F-3A0A-44E5-925D-C2BABE9684CD}">
      <dsp:nvSpPr>
        <dsp:cNvPr id="0" name=""/>
        <dsp:cNvSpPr/>
      </dsp:nvSpPr>
      <dsp:spPr>
        <a:xfrm rot="5400000">
          <a:off x="3902645" y="1159777"/>
          <a:ext cx="424308" cy="509170"/>
        </a:xfrm>
        <a:prstGeom prst="rightArrow">
          <a:avLst>
            <a:gd name="adj1" fmla="val 60000"/>
            <a:gd name="adj2" fmla="val 50000"/>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en-US" sz="2100" kern="1200"/>
        </a:p>
      </dsp:txBody>
      <dsp:txXfrm rot="-5400000">
        <a:off x="3962048" y="1202208"/>
        <a:ext cx="305502" cy="297016"/>
      </dsp:txXfrm>
    </dsp:sp>
    <dsp:sp modelId="{94DB8829-C010-4FB9-A189-44AB25A29E1B}">
      <dsp:nvSpPr>
        <dsp:cNvPr id="0" name=""/>
        <dsp:cNvSpPr/>
      </dsp:nvSpPr>
      <dsp:spPr>
        <a:xfrm>
          <a:off x="3096458" y="1697235"/>
          <a:ext cx="2036682" cy="1131490"/>
        </a:xfrm>
        <a:prstGeom prst="roundRect">
          <a:avLst>
            <a:gd name="adj" fmla="val 10000"/>
          </a:avLst>
        </a:prstGeom>
        <a:solidFill>
          <a:srgbClr val="00B0F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cs typeface="B Nazanin" pitchFamily="2" charset="-78"/>
            </a:rPr>
            <a:t>Calculate Defect Per Million(DPM</a:t>
          </a:r>
          <a:r>
            <a:rPr lang="en-US" sz="1600" kern="1200" dirty="0" smtClean="0"/>
            <a:t>)</a:t>
          </a:r>
          <a:endParaRPr lang="en-US" sz="1600" kern="1200" dirty="0"/>
        </a:p>
      </dsp:txBody>
      <dsp:txXfrm>
        <a:off x="3129598" y="1730375"/>
        <a:ext cx="1970402" cy="1065210"/>
      </dsp:txXfrm>
    </dsp:sp>
    <dsp:sp modelId="{6A9F2A87-4123-45F5-B7CF-4A8DEAF59968}">
      <dsp:nvSpPr>
        <dsp:cNvPr id="0" name=""/>
        <dsp:cNvSpPr/>
      </dsp:nvSpPr>
      <dsp:spPr>
        <a:xfrm rot="5400000">
          <a:off x="3902645" y="2857013"/>
          <a:ext cx="424308" cy="509170"/>
        </a:xfrm>
        <a:prstGeom prst="rightArrow">
          <a:avLst>
            <a:gd name="adj1" fmla="val 60000"/>
            <a:gd name="adj2" fmla="val 50000"/>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en-US" sz="2100" kern="1200"/>
        </a:p>
      </dsp:txBody>
      <dsp:txXfrm rot="-5400000">
        <a:off x="3962048" y="2899444"/>
        <a:ext cx="305502" cy="297016"/>
      </dsp:txXfrm>
    </dsp:sp>
    <dsp:sp modelId="{18701DC8-F3C7-42D3-BCD4-83912D84931C}">
      <dsp:nvSpPr>
        <dsp:cNvPr id="0" name=""/>
        <dsp:cNvSpPr/>
      </dsp:nvSpPr>
      <dsp:spPr>
        <a:xfrm>
          <a:off x="3096458" y="3394471"/>
          <a:ext cx="2036682" cy="1131490"/>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cs typeface="B Nazanin" pitchFamily="2" charset="-78"/>
            </a:rPr>
            <a:t>Convert DPM to Sigma Metric</a:t>
          </a:r>
          <a:endParaRPr lang="en-US" sz="1600" kern="1200" dirty="0">
            <a:cs typeface="B Nazanin" pitchFamily="2" charset="-78"/>
          </a:endParaRPr>
        </a:p>
      </dsp:txBody>
      <dsp:txXfrm>
        <a:off x="3129598" y="3427611"/>
        <a:ext cx="1970402" cy="106521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FB9D9C-3079-4BC9-A25D-653A1D2BC85F}">
      <dsp:nvSpPr>
        <dsp:cNvPr id="0" name=""/>
        <dsp:cNvSpPr/>
      </dsp:nvSpPr>
      <dsp:spPr>
        <a:xfrm>
          <a:off x="3096458" y="0"/>
          <a:ext cx="2036682" cy="1131490"/>
        </a:xfrm>
        <a:prstGeom prst="roundRect">
          <a:avLst>
            <a:gd name="adj" fmla="val 10000"/>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cs typeface="B Nazanin" pitchFamily="2" charset="-78"/>
            </a:rPr>
            <a:t>Measure Variation Of Process</a:t>
          </a:r>
          <a:endParaRPr lang="en-US" sz="1600" kern="1200" dirty="0">
            <a:cs typeface="B Nazanin" pitchFamily="2" charset="-78"/>
          </a:endParaRPr>
        </a:p>
      </dsp:txBody>
      <dsp:txXfrm>
        <a:off x="3129598" y="33140"/>
        <a:ext cx="1970402" cy="1065210"/>
      </dsp:txXfrm>
    </dsp:sp>
    <dsp:sp modelId="{44BF181E-72C8-4592-9A4B-9EB5E6B821D5}">
      <dsp:nvSpPr>
        <dsp:cNvPr id="0" name=""/>
        <dsp:cNvSpPr/>
      </dsp:nvSpPr>
      <dsp:spPr>
        <a:xfrm rot="5400000">
          <a:off x="3902645" y="1159777"/>
          <a:ext cx="424308" cy="50917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en-US" sz="2100" kern="1200"/>
        </a:p>
      </dsp:txBody>
      <dsp:txXfrm rot="-5400000">
        <a:off x="3962048" y="1202208"/>
        <a:ext cx="305502" cy="297016"/>
      </dsp:txXfrm>
    </dsp:sp>
    <dsp:sp modelId="{E629CC6A-C9B5-4E0F-A4EC-6BA77743286C}">
      <dsp:nvSpPr>
        <dsp:cNvPr id="0" name=""/>
        <dsp:cNvSpPr/>
      </dsp:nvSpPr>
      <dsp:spPr>
        <a:xfrm>
          <a:off x="3096458" y="1697235"/>
          <a:ext cx="2036682" cy="1131490"/>
        </a:xfrm>
        <a:prstGeom prst="roundRect">
          <a:avLst>
            <a:gd name="adj" fmla="val 10000"/>
          </a:avLst>
        </a:prstGeom>
        <a:solidFill>
          <a:srgbClr val="00B0F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cs typeface="B Nazanin" pitchFamily="2" charset="-78"/>
            </a:rPr>
            <a:t>Calculate SD &amp; Process Capability</a:t>
          </a:r>
          <a:endParaRPr lang="en-US" sz="1600" kern="1200" dirty="0">
            <a:cs typeface="B Nazanin" pitchFamily="2" charset="-78"/>
          </a:endParaRPr>
        </a:p>
      </dsp:txBody>
      <dsp:txXfrm>
        <a:off x="3129598" y="1730375"/>
        <a:ext cx="1970402" cy="1065210"/>
      </dsp:txXfrm>
    </dsp:sp>
    <dsp:sp modelId="{5DD68AEE-81CE-45EC-AF77-984AA69345EC}">
      <dsp:nvSpPr>
        <dsp:cNvPr id="0" name=""/>
        <dsp:cNvSpPr/>
      </dsp:nvSpPr>
      <dsp:spPr>
        <a:xfrm rot="5400000">
          <a:off x="3902645" y="2857013"/>
          <a:ext cx="424308" cy="50917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en-US" sz="2100" kern="1200"/>
        </a:p>
      </dsp:txBody>
      <dsp:txXfrm rot="-5400000">
        <a:off x="3962048" y="2899444"/>
        <a:ext cx="305502" cy="297016"/>
      </dsp:txXfrm>
    </dsp:sp>
    <dsp:sp modelId="{33E17A08-069A-403A-B524-24B8F89D3C64}">
      <dsp:nvSpPr>
        <dsp:cNvPr id="0" name=""/>
        <dsp:cNvSpPr/>
      </dsp:nvSpPr>
      <dsp:spPr>
        <a:xfrm>
          <a:off x="3096458" y="3394471"/>
          <a:ext cx="2036682" cy="1131490"/>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cs typeface="B Nazanin" pitchFamily="2" charset="-78"/>
            </a:rPr>
            <a:t>Convert Capability to Sigma Metric</a:t>
          </a:r>
          <a:endParaRPr lang="en-US" sz="1600" kern="1200" dirty="0">
            <a:cs typeface="B Nazanin" pitchFamily="2" charset="-78"/>
          </a:endParaRPr>
        </a:p>
      </dsp:txBody>
      <dsp:txXfrm>
        <a:off x="3129598" y="3427611"/>
        <a:ext cx="1970402" cy="1065210"/>
      </dsp:txXfrm>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3F451AD-3D03-4838-99C1-FDBF7740394E}" type="datetimeFigureOut">
              <a:rPr lang="en-US" smtClean="0"/>
              <a:t>2/23/2016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BBCC22-C0A6-430F-A557-7C2E18438DFE}" type="slidenum">
              <a:rPr lang="en-US" smtClean="0"/>
              <a:t>‹#›</a:t>
            </a:fld>
            <a:endParaRPr lang="en-US"/>
          </a:p>
        </p:txBody>
      </p:sp>
    </p:spTree>
    <p:extLst>
      <p:ext uri="{BB962C8B-B14F-4D97-AF65-F5344CB8AC3E}">
        <p14:creationId xmlns:p14="http://schemas.microsoft.com/office/powerpoint/2010/main" val="40748757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a-IR"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FADF8CE-8495-491C-9DCE-33AD30FDAC17}" type="slidenum">
              <a:rPr lang="en-US" altLang="en-US">
                <a:latin typeface="Calibri" panose="020F0502020204030204" pitchFamily="34" charset="0"/>
              </a:rPr>
              <a:pPr eaLnBrk="1" hangingPunct="1"/>
              <a:t>44</a:t>
            </a:fld>
            <a:endParaRPr lang="en-US" altLang="en-US">
              <a:latin typeface="Calibri" panose="020F0502020204030204" pitchFamily="34" charset="0"/>
            </a:endParaRPr>
          </a:p>
        </p:txBody>
      </p:sp>
    </p:spTree>
    <p:extLst>
      <p:ext uri="{BB962C8B-B14F-4D97-AF65-F5344CB8AC3E}">
        <p14:creationId xmlns:p14="http://schemas.microsoft.com/office/powerpoint/2010/main" val="37190353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10DC6D1-3B6C-4606-8F66-1EE5E0135D08}" type="datetimeFigureOut">
              <a:rPr lang="en-US" smtClean="0"/>
              <a:t>2/23/2016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1F55B6-3051-4486-B5F2-E69A520DBE71}" type="slidenum">
              <a:rPr lang="en-US" smtClean="0"/>
              <a:t>‹#›</a:t>
            </a:fld>
            <a:endParaRPr lang="en-US"/>
          </a:p>
        </p:txBody>
      </p:sp>
    </p:spTree>
    <p:extLst>
      <p:ext uri="{BB962C8B-B14F-4D97-AF65-F5344CB8AC3E}">
        <p14:creationId xmlns:p14="http://schemas.microsoft.com/office/powerpoint/2010/main" val="4244560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10DC6D1-3B6C-4606-8F66-1EE5E0135D08}" type="datetimeFigureOut">
              <a:rPr lang="en-US" smtClean="0"/>
              <a:t>2/23/2016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1F55B6-3051-4486-B5F2-E69A520DBE71}" type="slidenum">
              <a:rPr lang="en-US" smtClean="0"/>
              <a:t>‹#›</a:t>
            </a:fld>
            <a:endParaRPr lang="en-US"/>
          </a:p>
        </p:txBody>
      </p:sp>
    </p:spTree>
    <p:extLst>
      <p:ext uri="{BB962C8B-B14F-4D97-AF65-F5344CB8AC3E}">
        <p14:creationId xmlns:p14="http://schemas.microsoft.com/office/powerpoint/2010/main" val="518577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10DC6D1-3B6C-4606-8F66-1EE5E0135D08}" type="datetimeFigureOut">
              <a:rPr lang="en-US" smtClean="0"/>
              <a:t>2/23/2016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1F55B6-3051-4486-B5F2-E69A520DBE71}" type="slidenum">
              <a:rPr lang="en-US" smtClean="0"/>
              <a:t>‹#›</a:t>
            </a:fld>
            <a:endParaRPr lang="en-US"/>
          </a:p>
        </p:txBody>
      </p:sp>
    </p:spTree>
    <p:extLst>
      <p:ext uri="{BB962C8B-B14F-4D97-AF65-F5344CB8AC3E}">
        <p14:creationId xmlns:p14="http://schemas.microsoft.com/office/powerpoint/2010/main" val="35127265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10DC6D1-3B6C-4606-8F66-1EE5E0135D08}" type="datetimeFigureOut">
              <a:rPr lang="en-US" smtClean="0"/>
              <a:t>2/23/2016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1F55B6-3051-4486-B5F2-E69A520DBE71}" type="slidenum">
              <a:rPr lang="en-US" smtClean="0"/>
              <a:t>‹#›</a:t>
            </a:fld>
            <a:endParaRPr lang="en-US"/>
          </a:p>
        </p:txBody>
      </p:sp>
    </p:spTree>
    <p:extLst>
      <p:ext uri="{BB962C8B-B14F-4D97-AF65-F5344CB8AC3E}">
        <p14:creationId xmlns:p14="http://schemas.microsoft.com/office/powerpoint/2010/main" val="35751674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10DC6D1-3B6C-4606-8F66-1EE5E0135D08}" type="datetimeFigureOut">
              <a:rPr lang="en-US" smtClean="0"/>
              <a:t>2/23/2016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1F55B6-3051-4486-B5F2-E69A520DBE71}" type="slidenum">
              <a:rPr lang="en-US" smtClean="0"/>
              <a:t>‹#›</a:t>
            </a:fld>
            <a:endParaRPr lang="en-US"/>
          </a:p>
        </p:txBody>
      </p:sp>
    </p:spTree>
    <p:extLst>
      <p:ext uri="{BB962C8B-B14F-4D97-AF65-F5344CB8AC3E}">
        <p14:creationId xmlns:p14="http://schemas.microsoft.com/office/powerpoint/2010/main" val="7994815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10DC6D1-3B6C-4606-8F66-1EE5E0135D08}" type="datetimeFigureOut">
              <a:rPr lang="en-US" smtClean="0"/>
              <a:t>2/23/2016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1F55B6-3051-4486-B5F2-E69A520DBE71}" type="slidenum">
              <a:rPr lang="en-US" smtClean="0"/>
              <a:t>‹#›</a:t>
            </a:fld>
            <a:endParaRPr lang="en-US"/>
          </a:p>
        </p:txBody>
      </p:sp>
    </p:spTree>
    <p:extLst>
      <p:ext uri="{BB962C8B-B14F-4D97-AF65-F5344CB8AC3E}">
        <p14:creationId xmlns:p14="http://schemas.microsoft.com/office/powerpoint/2010/main" val="179054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10DC6D1-3B6C-4606-8F66-1EE5E0135D08}" type="datetimeFigureOut">
              <a:rPr lang="en-US" smtClean="0"/>
              <a:t>2/23/2016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E1F55B6-3051-4486-B5F2-E69A520DBE71}" type="slidenum">
              <a:rPr lang="en-US" smtClean="0"/>
              <a:t>‹#›</a:t>
            </a:fld>
            <a:endParaRPr lang="en-US"/>
          </a:p>
        </p:txBody>
      </p:sp>
    </p:spTree>
    <p:extLst>
      <p:ext uri="{BB962C8B-B14F-4D97-AF65-F5344CB8AC3E}">
        <p14:creationId xmlns:p14="http://schemas.microsoft.com/office/powerpoint/2010/main" val="39553013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10DC6D1-3B6C-4606-8F66-1EE5E0135D08}" type="datetimeFigureOut">
              <a:rPr lang="en-US" smtClean="0"/>
              <a:t>2/23/2016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E1F55B6-3051-4486-B5F2-E69A520DBE71}" type="slidenum">
              <a:rPr lang="en-US" smtClean="0"/>
              <a:t>‹#›</a:t>
            </a:fld>
            <a:endParaRPr lang="en-US"/>
          </a:p>
        </p:txBody>
      </p:sp>
    </p:spTree>
    <p:extLst>
      <p:ext uri="{BB962C8B-B14F-4D97-AF65-F5344CB8AC3E}">
        <p14:creationId xmlns:p14="http://schemas.microsoft.com/office/powerpoint/2010/main" val="34969975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10DC6D1-3B6C-4606-8F66-1EE5E0135D08}" type="datetimeFigureOut">
              <a:rPr lang="en-US" smtClean="0"/>
              <a:t>2/23/2016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E1F55B6-3051-4486-B5F2-E69A520DBE71}" type="slidenum">
              <a:rPr lang="en-US" smtClean="0"/>
              <a:t>‹#›</a:t>
            </a:fld>
            <a:endParaRPr lang="en-US"/>
          </a:p>
        </p:txBody>
      </p:sp>
    </p:spTree>
    <p:extLst>
      <p:ext uri="{BB962C8B-B14F-4D97-AF65-F5344CB8AC3E}">
        <p14:creationId xmlns:p14="http://schemas.microsoft.com/office/powerpoint/2010/main" val="12338494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10DC6D1-3B6C-4606-8F66-1EE5E0135D08}" type="datetimeFigureOut">
              <a:rPr lang="en-US" smtClean="0"/>
              <a:t>2/23/2016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1F55B6-3051-4486-B5F2-E69A520DBE71}" type="slidenum">
              <a:rPr lang="en-US" smtClean="0"/>
              <a:t>‹#›</a:t>
            </a:fld>
            <a:endParaRPr lang="en-US"/>
          </a:p>
        </p:txBody>
      </p:sp>
    </p:spTree>
    <p:extLst>
      <p:ext uri="{BB962C8B-B14F-4D97-AF65-F5344CB8AC3E}">
        <p14:creationId xmlns:p14="http://schemas.microsoft.com/office/powerpoint/2010/main" val="6570015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10DC6D1-3B6C-4606-8F66-1EE5E0135D08}" type="datetimeFigureOut">
              <a:rPr lang="en-US" smtClean="0"/>
              <a:t>2/23/2016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1F55B6-3051-4486-B5F2-E69A520DBE71}" type="slidenum">
              <a:rPr lang="en-US" smtClean="0"/>
              <a:t>‹#›</a:t>
            </a:fld>
            <a:endParaRPr lang="en-US"/>
          </a:p>
        </p:txBody>
      </p:sp>
    </p:spTree>
    <p:extLst>
      <p:ext uri="{BB962C8B-B14F-4D97-AF65-F5344CB8AC3E}">
        <p14:creationId xmlns:p14="http://schemas.microsoft.com/office/powerpoint/2010/main" val="3468115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11000"/>
            <a:lum/>
          </a:blip>
          <a:srcRect/>
          <a:stretch>
            <a:fillRect t="-5000" b="-5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0DC6D1-3B6C-4606-8F66-1EE5E0135D08}" type="datetimeFigureOut">
              <a:rPr lang="en-US" smtClean="0"/>
              <a:t>2/23/2016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1F55B6-3051-4486-B5F2-E69A520DBE71}" type="slidenum">
              <a:rPr lang="en-US" smtClean="0"/>
              <a:t>‹#›</a:t>
            </a:fld>
            <a:endParaRPr lang="en-US"/>
          </a:p>
        </p:txBody>
      </p:sp>
    </p:spTree>
    <p:extLst>
      <p:ext uri="{BB962C8B-B14F-4D97-AF65-F5344CB8AC3E}">
        <p14:creationId xmlns:p14="http://schemas.microsoft.com/office/powerpoint/2010/main" val="40887258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1.xml.rels><?xml version="1.0" encoding="UTF-8" standalone="yes"?>
<Relationships xmlns="http://schemas.openxmlformats.org/package/2006/relationships"><Relationship Id="rId3" Type="http://schemas.openxmlformats.org/officeDocument/2006/relationships/package" Target="../embeddings/Microsoft_PowerPoint_Presentation1.ppt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5.emf"/></Relationships>
</file>

<file path=ppt/slides/_rels/slide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err="1" smtClean="0"/>
              <a:t>Rozita</a:t>
            </a:r>
            <a:r>
              <a:rPr lang="en-US" dirty="0" smtClean="0"/>
              <a:t> </a:t>
            </a:r>
            <a:r>
              <a:rPr lang="en-US" dirty="0" err="1" smtClean="0"/>
              <a:t>Khanafari</a:t>
            </a:r>
            <a:endParaRPr lang="fa-IR" dirty="0"/>
          </a:p>
        </p:txBody>
      </p:sp>
      <p:sp>
        <p:nvSpPr>
          <p:cNvPr id="3" name="Subtitle 2"/>
          <p:cNvSpPr>
            <a:spLocks noGrp="1"/>
          </p:cNvSpPr>
          <p:nvPr>
            <p:ph type="subTitle" idx="1"/>
          </p:nvPr>
        </p:nvSpPr>
        <p:spPr/>
        <p:txBody>
          <a:bodyPr/>
          <a:lstStyle/>
          <a:p>
            <a:endParaRPr lang="fa-IR" dirty="0"/>
          </a:p>
        </p:txBody>
      </p:sp>
    </p:spTree>
    <p:extLst>
      <p:ext uri="{BB962C8B-B14F-4D97-AF65-F5344CB8AC3E}">
        <p14:creationId xmlns:p14="http://schemas.microsoft.com/office/powerpoint/2010/main" val="20469004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p:cNvPicPr>
          <p:nvPr>
            <p:ph idx="1"/>
          </p:nvPr>
        </p:nvPicPr>
        <p:blipFill>
          <a:blip r:embed="rId2" cstate="print"/>
          <a:srcRect/>
          <a:stretch>
            <a:fillRect/>
          </a:stretch>
        </p:blipFill>
        <p:spPr bwMode="auto">
          <a:xfrm>
            <a:off x="3714750" y="1858170"/>
            <a:ext cx="4762500" cy="4010025"/>
          </a:xfrm>
          <a:prstGeom prst="rect">
            <a:avLst/>
          </a:prstGeom>
          <a:noFill/>
          <a:ln w="9525">
            <a:noFill/>
            <a:miter lim="800000"/>
            <a:headEnd/>
            <a:tailEnd/>
          </a:ln>
        </p:spPr>
      </p:pic>
    </p:spTree>
    <p:extLst>
      <p:ext uri="{BB962C8B-B14F-4D97-AF65-F5344CB8AC3E}">
        <p14:creationId xmlns:p14="http://schemas.microsoft.com/office/powerpoint/2010/main" val="34892025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r">
              <a:buNone/>
            </a:pPr>
            <a:r>
              <a:rPr lang="fa-IR" b="1" dirty="0" smtClean="0"/>
              <a:t>مثال 2. در شكل‌هاي زير قوانين وستگارد با آزمايش </a:t>
            </a:r>
            <a:r>
              <a:rPr lang="fa-IR" b="1" u="sng" dirty="0" smtClean="0"/>
              <a:t>دو كنترل</a:t>
            </a:r>
            <a:r>
              <a:rPr lang="fa-IR" b="1" dirty="0" smtClean="0"/>
              <a:t> در هر سري كاري، نمايش داده شده است.</a:t>
            </a:r>
            <a:endParaRPr lang="en-US" dirty="0" smtClean="0"/>
          </a:p>
          <a:p>
            <a:endParaRPr lang="en-US" dirty="0"/>
          </a:p>
        </p:txBody>
      </p:sp>
    </p:spTree>
    <p:extLst>
      <p:ext uri="{BB962C8B-B14F-4D97-AF65-F5344CB8AC3E}">
        <p14:creationId xmlns:p14="http://schemas.microsoft.com/office/powerpoint/2010/main" val="401787419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1"/>
          </p:nvPr>
        </p:nvPicPr>
        <p:blipFill>
          <a:blip r:embed="rId2" cstate="print"/>
          <a:srcRect/>
          <a:stretch>
            <a:fillRect/>
          </a:stretch>
        </p:blipFill>
        <p:spPr bwMode="auto">
          <a:xfrm>
            <a:off x="2881290" y="3000372"/>
            <a:ext cx="2714644" cy="1928826"/>
          </a:xfrm>
          <a:prstGeom prst="rect">
            <a:avLst/>
          </a:prstGeom>
          <a:noFill/>
          <a:ln w="9525">
            <a:noFill/>
            <a:miter lim="800000"/>
            <a:headEnd/>
            <a:tailEnd/>
          </a:ln>
        </p:spPr>
      </p:pic>
      <p:sp>
        <p:nvSpPr>
          <p:cNvPr id="9217" name="Rectangle 1"/>
          <p:cNvSpPr>
            <a:spLocks noChangeArrowheads="1"/>
          </p:cNvSpPr>
          <p:nvPr/>
        </p:nvSpPr>
        <p:spPr bwMode="auto">
          <a:xfrm>
            <a:off x="2163970" y="2324420"/>
            <a:ext cx="7435369" cy="5232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indent="360363" algn="justLow" rtl="1" fontAlgn="base">
              <a:spcBef>
                <a:spcPct val="0"/>
              </a:spcBef>
              <a:spcAft>
                <a:spcPct val="0"/>
              </a:spcAft>
            </a:pPr>
            <a:r>
              <a:rPr lang="fa-IR" sz="1400" u="sng" dirty="0">
                <a:latin typeface="Arial" pitchFamily="34" charset="0"/>
                <a:ea typeface="Times New Roman" pitchFamily="18" charset="0"/>
                <a:cs typeface="Arial" pitchFamily="34" charset="0"/>
              </a:rPr>
              <a:t>در سري سوم كاري </a:t>
            </a:r>
            <a:r>
              <a:rPr lang="fa-IR" sz="1400" dirty="0">
                <a:latin typeface="Arial" pitchFamily="34" charset="0"/>
                <a:ea typeface="Times New Roman" pitchFamily="18" charset="0"/>
                <a:cs typeface="Arial" pitchFamily="34" charset="0"/>
              </a:rPr>
              <a:t>هر دو كنترل خارج از محدوده </a:t>
            </a:r>
            <a:r>
              <a:rPr lang="en-US" sz="1400" dirty="0">
                <a:latin typeface="Arial" pitchFamily="34" charset="0"/>
                <a:ea typeface="Times New Roman" pitchFamily="18" charset="0"/>
                <a:cs typeface="Arial" pitchFamily="34" charset="0"/>
              </a:rPr>
              <a:t>+2SD</a:t>
            </a:r>
            <a:r>
              <a:rPr lang="fa-IR" sz="1400" dirty="0">
                <a:latin typeface="Arial" pitchFamily="34" charset="0"/>
                <a:ea typeface="Times New Roman" pitchFamily="18" charset="0"/>
                <a:cs typeface="Arial" pitchFamily="34" charset="0"/>
              </a:rPr>
              <a:t> هستند پس براساس قانون </a:t>
            </a:r>
            <a:r>
              <a:rPr lang="en-US" sz="1400" dirty="0">
                <a:latin typeface="Arial" pitchFamily="34" charset="0"/>
                <a:ea typeface="Times New Roman" pitchFamily="18" charset="0"/>
                <a:cs typeface="Arial" pitchFamily="34" charset="0"/>
              </a:rPr>
              <a:t>2</a:t>
            </a:r>
            <a:r>
              <a:rPr lang="en-US" sz="1400" baseline="-30000" dirty="0">
                <a:latin typeface="Arial" pitchFamily="34" charset="0"/>
                <a:ea typeface="Times New Roman" pitchFamily="18" charset="0"/>
                <a:cs typeface="Arial" pitchFamily="34" charset="0"/>
              </a:rPr>
              <a:t>2s</a:t>
            </a:r>
            <a:r>
              <a:rPr lang="fa-IR" sz="1400" dirty="0">
                <a:latin typeface="Arial" pitchFamily="34" charset="0"/>
                <a:ea typeface="Times New Roman" pitchFamily="18" charset="0"/>
                <a:cs typeface="Arial" pitchFamily="34" charset="0"/>
              </a:rPr>
              <a:t> اين سري كاري رد مي‌شود. </a:t>
            </a:r>
            <a:endParaRPr lang="en-US" sz="900" dirty="0">
              <a:latin typeface="Arial" pitchFamily="34" charset="0"/>
              <a:cs typeface="Arial" pitchFamily="34" charset="0"/>
            </a:endParaRPr>
          </a:p>
          <a:p>
            <a:pPr indent="360363" algn="justLow" rtl="1" eaLnBrk="0" fontAlgn="base" hangingPunct="0">
              <a:spcBef>
                <a:spcPct val="0"/>
              </a:spcBef>
              <a:spcAft>
                <a:spcPct val="0"/>
              </a:spcAft>
            </a:pPr>
            <a:r>
              <a:rPr lang="fa-IR" sz="1400" dirty="0">
                <a:latin typeface="Arial" pitchFamily="34" charset="0"/>
                <a:ea typeface="Times New Roman" pitchFamily="18" charset="0"/>
                <a:cs typeface="Arial" pitchFamily="34" charset="0"/>
              </a:rPr>
              <a:t>به احتمال زياد يك خطاي سيستماتيك در اين محدوده غلظتي وجود دارد.</a:t>
            </a:r>
            <a:endParaRPr lang="fa-IR" dirty="0">
              <a:latin typeface="Arial" pitchFamily="34" charset="0"/>
              <a:cs typeface="Arial" pitchFamily="34" charset="0"/>
            </a:endParaRPr>
          </a:p>
        </p:txBody>
      </p:sp>
    </p:spTree>
    <p:extLst>
      <p:ext uri="{BB962C8B-B14F-4D97-AF65-F5344CB8AC3E}">
        <p14:creationId xmlns:p14="http://schemas.microsoft.com/office/powerpoint/2010/main" val="11984965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81200" y="642919"/>
            <a:ext cx="8229600" cy="5483245"/>
          </a:xfrm>
        </p:spPr>
        <p:txBody>
          <a:bodyPr/>
          <a:lstStyle/>
          <a:p>
            <a:pPr algn="r" rtl="1">
              <a:buNone/>
            </a:pPr>
            <a:r>
              <a:rPr lang="fa-IR" sz="1800" u="sng" dirty="0"/>
              <a:t>در سري چهارم كاري</a:t>
            </a:r>
            <a:r>
              <a:rPr lang="fa-IR" sz="1800" dirty="0"/>
              <a:t> كنترل با غلظت بالا، خارج از محدوده </a:t>
            </a:r>
            <a:r>
              <a:rPr lang="en-US" sz="1800" dirty="0"/>
              <a:t>-2SD</a:t>
            </a:r>
            <a:r>
              <a:rPr lang="fa-IR" sz="1800" dirty="0"/>
              <a:t> قرار گرفته و احتمال خطا وجود دارد. از آنجايي كه سري كاري قبلي (سري سوم) رد شده است فقط سري چهارم از نظر وجود قوانين </a:t>
            </a:r>
            <a:r>
              <a:rPr lang="en-US" sz="1800" dirty="0"/>
              <a:t> 1</a:t>
            </a:r>
            <a:r>
              <a:rPr lang="en-US" sz="1800" baseline="-25000" dirty="0"/>
              <a:t>3s</a:t>
            </a:r>
            <a:r>
              <a:rPr lang="fa-IR" sz="1800" dirty="0"/>
              <a:t> و </a:t>
            </a:r>
            <a:r>
              <a:rPr lang="en-US" sz="1800" dirty="0"/>
              <a:t>2</a:t>
            </a:r>
            <a:r>
              <a:rPr lang="en-US" sz="1800" baseline="-25000" dirty="0"/>
              <a:t>2s</a:t>
            </a:r>
            <a:r>
              <a:rPr lang="fa-IR" sz="1800" dirty="0"/>
              <a:t> و</a:t>
            </a:r>
            <a:r>
              <a:rPr lang="en-US" sz="1800" dirty="0"/>
              <a:t> R</a:t>
            </a:r>
            <a:r>
              <a:rPr lang="en-US" sz="1800" baseline="-25000" dirty="0"/>
              <a:t>4s</a:t>
            </a:r>
            <a:r>
              <a:rPr lang="en-US" sz="1800" dirty="0"/>
              <a:t> </a:t>
            </a:r>
            <a:r>
              <a:rPr lang="fa-IR" sz="1800" dirty="0"/>
              <a:t>بررسي مي‌گردد. با توجه به عدم وجود 3 قانون نامبرده، اين سري كاري قبول مي‌شود ولي بايد به هشدار توجه نمود. </a:t>
            </a:r>
            <a:endParaRPr lang="en-US" sz="1800" dirty="0"/>
          </a:p>
          <a:p>
            <a:pPr algn="r"/>
            <a:endParaRPr lang="en-US" dirty="0"/>
          </a:p>
        </p:txBody>
      </p:sp>
      <p:pic>
        <p:nvPicPr>
          <p:cNvPr id="4" name="Picture 3"/>
          <p:cNvPicPr/>
          <p:nvPr/>
        </p:nvPicPr>
        <p:blipFill>
          <a:blip r:embed="rId2" cstate="print"/>
          <a:srcRect/>
          <a:stretch>
            <a:fillRect/>
          </a:stretch>
        </p:blipFill>
        <p:spPr bwMode="auto">
          <a:xfrm>
            <a:off x="2595538" y="1785927"/>
            <a:ext cx="3429024" cy="2340999"/>
          </a:xfrm>
          <a:prstGeom prst="rect">
            <a:avLst/>
          </a:prstGeom>
          <a:noFill/>
          <a:ln w="9525">
            <a:noFill/>
            <a:miter lim="800000"/>
            <a:headEnd/>
            <a:tailEnd/>
          </a:ln>
        </p:spPr>
      </p:pic>
    </p:spTree>
    <p:extLst>
      <p:ext uri="{BB962C8B-B14F-4D97-AF65-F5344CB8AC3E}">
        <p14:creationId xmlns:p14="http://schemas.microsoft.com/office/powerpoint/2010/main" val="31728876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r" rtl="1">
              <a:buNone/>
            </a:pPr>
            <a:r>
              <a:rPr lang="fa-IR" u="sng" dirty="0" smtClean="0"/>
              <a:t>در سري هفتم كاري</a:t>
            </a:r>
            <a:r>
              <a:rPr lang="fa-IR" dirty="0" smtClean="0"/>
              <a:t> نتيجه كنترل با غلظت بالا خارج از محدوده </a:t>
            </a:r>
            <a:r>
              <a:rPr lang="en-US" dirty="0" smtClean="0">
                <a:sym typeface="Symbol"/>
              </a:rPr>
              <a:t></a:t>
            </a:r>
            <a:r>
              <a:rPr lang="en-US" dirty="0" smtClean="0"/>
              <a:t>3SD</a:t>
            </a:r>
            <a:r>
              <a:rPr lang="fa-IR" dirty="0" smtClean="0"/>
              <a:t> قرار گرفته كه باعث رد اين سري كاري مي‌گردد. </a:t>
            </a:r>
            <a:endParaRPr lang="en-US" dirty="0" smtClean="0"/>
          </a:p>
          <a:p>
            <a:pPr algn="r" rtl="1">
              <a:buNone/>
            </a:pPr>
            <a:r>
              <a:rPr lang="fa-IR" dirty="0" smtClean="0"/>
              <a:t>‌به احتمال زياد يك خطاي راندوم وجود دارد.</a:t>
            </a:r>
            <a:endParaRPr lang="en-US" dirty="0" smtClean="0"/>
          </a:p>
          <a:p>
            <a:endParaRPr lang="en-US" dirty="0"/>
          </a:p>
        </p:txBody>
      </p:sp>
      <p:pic>
        <p:nvPicPr>
          <p:cNvPr id="4" name="Picture 3"/>
          <p:cNvPicPr/>
          <p:nvPr/>
        </p:nvPicPr>
        <p:blipFill>
          <a:blip r:embed="rId2" cstate="print"/>
          <a:srcRect/>
          <a:stretch>
            <a:fillRect/>
          </a:stretch>
        </p:blipFill>
        <p:spPr bwMode="auto">
          <a:xfrm>
            <a:off x="3024166" y="3929066"/>
            <a:ext cx="3500462" cy="1857388"/>
          </a:xfrm>
          <a:prstGeom prst="rect">
            <a:avLst/>
          </a:prstGeom>
          <a:noFill/>
          <a:ln w="9525">
            <a:noFill/>
            <a:miter lim="800000"/>
            <a:headEnd/>
            <a:tailEnd/>
          </a:ln>
        </p:spPr>
      </p:pic>
    </p:spTree>
    <p:extLst>
      <p:ext uri="{BB962C8B-B14F-4D97-AF65-F5344CB8AC3E}">
        <p14:creationId xmlns:p14="http://schemas.microsoft.com/office/powerpoint/2010/main" val="22947580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r" rtl="1">
              <a:buNone/>
            </a:pPr>
            <a:r>
              <a:rPr lang="fa-IR" u="sng" dirty="0" smtClean="0"/>
              <a:t>در سري نهم كاري</a:t>
            </a:r>
            <a:r>
              <a:rPr lang="fa-IR" dirty="0" smtClean="0"/>
              <a:t> كنترل با غلظت بالا، خارج از محدوده </a:t>
            </a:r>
            <a:r>
              <a:rPr lang="en-US" dirty="0" smtClean="0"/>
              <a:t>-2SD</a:t>
            </a:r>
            <a:r>
              <a:rPr lang="fa-IR" dirty="0" smtClean="0"/>
              <a:t> قرار گرفته و احتمال خطا وجود دارد. چارت از نظر وجود قوانين </a:t>
            </a:r>
            <a:r>
              <a:rPr lang="en-US" dirty="0" smtClean="0"/>
              <a:t>1</a:t>
            </a:r>
            <a:r>
              <a:rPr lang="en-US" baseline="-25000" dirty="0" smtClean="0"/>
              <a:t>3s</a:t>
            </a:r>
            <a:r>
              <a:rPr lang="fa-IR" dirty="0" smtClean="0"/>
              <a:t> و </a:t>
            </a:r>
            <a:r>
              <a:rPr lang="en-US" dirty="0" smtClean="0"/>
              <a:t>2</a:t>
            </a:r>
            <a:r>
              <a:rPr lang="en-US" baseline="-25000" dirty="0" smtClean="0"/>
              <a:t>2s</a:t>
            </a:r>
            <a:r>
              <a:rPr lang="fa-IR" dirty="0" smtClean="0"/>
              <a:t> و </a:t>
            </a:r>
            <a:r>
              <a:rPr lang="en-US" dirty="0" smtClean="0"/>
              <a:t> R</a:t>
            </a:r>
            <a:r>
              <a:rPr lang="en-US" baseline="-25000" dirty="0" smtClean="0"/>
              <a:t>4s</a:t>
            </a:r>
            <a:r>
              <a:rPr lang="fa-IR" dirty="0" smtClean="0"/>
              <a:t> بررسي مي‌گردد. با توجه به عدم وجود نامبرده، اين سري كاري قبول مي‌شود ولي بايد به هشدار توجه نمود. </a:t>
            </a:r>
            <a:endParaRPr lang="en-US" dirty="0" smtClean="0"/>
          </a:p>
          <a:p>
            <a:endParaRPr lang="en-US" dirty="0"/>
          </a:p>
        </p:txBody>
      </p:sp>
      <p:pic>
        <p:nvPicPr>
          <p:cNvPr id="4" name="Picture 3"/>
          <p:cNvPicPr/>
          <p:nvPr/>
        </p:nvPicPr>
        <p:blipFill>
          <a:blip r:embed="rId2" cstate="print"/>
          <a:srcRect/>
          <a:stretch>
            <a:fillRect/>
          </a:stretch>
        </p:blipFill>
        <p:spPr bwMode="auto">
          <a:xfrm>
            <a:off x="3881422" y="4214819"/>
            <a:ext cx="2928958" cy="1683231"/>
          </a:xfrm>
          <a:prstGeom prst="rect">
            <a:avLst/>
          </a:prstGeom>
          <a:noFill/>
          <a:ln w="9525">
            <a:noFill/>
            <a:miter lim="800000"/>
            <a:headEnd/>
            <a:tailEnd/>
          </a:ln>
        </p:spPr>
      </p:pic>
    </p:spTree>
    <p:extLst>
      <p:ext uri="{BB962C8B-B14F-4D97-AF65-F5344CB8AC3E}">
        <p14:creationId xmlns:p14="http://schemas.microsoft.com/office/powerpoint/2010/main" val="408106535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algn="r" rtl="1"/>
            <a:r>
              <a:rPr lang="fa-IR" u="sng" dirty="0" smtClean="0"/>
              <a:t>در سري دهم كاري</a:t>
            </a:r>
            <a:r>
              <a:rPr lang="fa-IR" dirty="0" smtClean="0"/>
              <a:t> در چارت كنترل با غلظت بالا، دو خوانده متوالي در دو سري كاري متوالي، خارج از محدوده </a:t>
            </a:r>
            <a:r>
              <a:rPr lang="en-US" dirty="0" smtClean="0"/>
              <a:t>-2SD</a:t>
            </a:r>
            <a:r>
              <a:rPr lang="fa-IR" dirty="0" smtClean="0"/>
              <a:t> قرار گرفته كه با توجه به قانون </a:t>
            </a:r>
            <a:r>
              <a:rPr lang="en-US" dirty="0" smtClean="0"/>
              <a:t>2</a:t>
            </a:r>
            <a:r>
              <a:rPr lang="en-US" baseline="-25000" dirty="0" smtClean="0"/>
              <a:t>2s</a:t>
            </a:r>
            <a:r>
              <a:rPr lang="fa-IR" dirty="0" smtClean="0"/>
              <a:t> باعث رد سري دهم مي‌گردد. </a:t>
            </a:r>
            <a:endParaRPr lang="en-US" dirty="0" smtClean="0"/>
          </a:p>
          <a:p>
            <a:pPr algn="r" rtl="1"/>
            <a:r>
              <a:rPr lang="fa-IR" dirty="0" smtClean="0"/>
              <a:t>به احتمال زياد يك خطاي سيستماتيك وجود دارد.</a:t>
            </a:r>
            <a:endParaRPr lang="en-US" dirty="0" smtClean="0"/>
          </a:p>
          <a:p>
            <a:endParaRPr lang="en-US" dirty="0"/>
          </a:p>
        </p:txBody>
      </p:sp>
      <p:pic>
        <p:nvPicPr>
          <p:cNvPr id="4" name="Picture 3"/>
          <p:cNvPicPr/>
          <p:nvPr/>
        </p:nvPicPr>
        <p:blipFill>
          <a:blip r:embed="rId2" cstate="print"/>
          <a:srcRect/>
          <a:stretch>
            <a:fillRect/>
          </a:stretch>
        </p:blipFill>
        <p:spPr bwMode="auto">
          <a:xfrm>
            <a:off x="2381225" y="4286257"/>
            <a:ext cx="1447441" cy="1483743"/>
          </a:xfrm>
          <a:prstGeom prst="rect">
            <a:avLst/>
          </a:prstGeom>
          <a:noFill/>
          <a:ln w="9525">
            <a:noFill/>
            <a:miter lim="800000"/>
            <a:headEnd/>
            <a:tailEnd/>
          </a:ln>
        </p:spPr>
      </p:pic>
    </p:spTree>
    <p:extLst>
      <p:ext uri="{BB962C8B-B14F-4D97-AF65-F5344CB8AC3E}">
        <p14:creationId xmlns:p14="http://schemas.microsoft.com/office/powerpoint/2010/main" val="19816604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r" rtl="1">
              <a:buNone/>
            </a:pPr>
            <a:r>
              <a:rPr lang="fa-IR" u="sng" dirty="0" smtClean="0"/>
              <a:t>در سري يازدهم كاري</a:t>
            </a:r>
            <a:r>
              <a:rPr lang="fa-IR" dirty="0" smtClean="0"/>
              <a:t> كنترل با غلظت بالا، خارج از محدوده </a:t>
            </a:r>
            <a:r>
              <a:rPr lang="en-US" dirty="0" smtClean="0"/>
              <a:t>+2SD</a:t>
            </a:r>
            <a:r>
              <a:rPr lang="fa-IR" dirty="0" smtClean="0"/>
              <a:t> قرار گرفته و احتمال خطا وجود دارد. چارت از نظر وجود قوانين </a:t>
            </a:r>
            <a:r>
              <a:rPr lang="en-US" dirty="0" smtClean="0"/>
              <a:t>1</a:t>
            </a:r>
            <a:r>
              <a:rPr lang="en-US" baseline="-25000" dirty="0" smtClean="0"/>
              <a:t>3s</a:t>
            </a:r>
            <a:r>
              <a:rPr lang="fa-IR" dirty="0" smtClean="0"/>
              <a:t> و </a:t>
            </a:r>
            <a:r>
              <a:rPr lang="en-US" dirty="0" smtClean="0"/>
              <a:t>2</a:t>
            </a:r>
            <a:r>
              <a:rPr lang="en-US" baseline="-25000" dirty="0" smtClean="0"/>
              <a:t>2s</a:t>
            </a:r>
            <a:r>
              <a:rPr lang="fa-IR" dirty="0" smtClean="0"/>
              <a:t> و </a:t>
            </a:r>
            <a:r>
              <a:rPr lang="en-US" dirty="0" smtClean="0"/>
              <a:t> R</a:t>
            </a:r>
            <a:r>
              <a:rPr lang="en-US" baseline="-25000" dirty="0" smtClean="0"/>
              <a:t>4s</a:t>
            </a:r>
            <a:r>
              <a:rPr lang="fa-IR" dirty="0" smtClean="0"/>
              <a:t>بررسي مي‌گردد. با توجه به عدم وجود 3 قانون نامبرده، اين سري كاري قبول مي‌شود ولي بايد به هشدار توجه نمود. </a:t>
            </a:r>
            <a:endParaRPr lang="en-US" dirty="0"/>
          </a:p>
        </p:txBody>
      </p:sp>
      <p:pic>
        <p:nvPicPr>
          <p:cNvPr id="4" name="Picture 3"/>
          <p:cNvPicPr/>
          <p:nvPr/>
        </p:nvPicPr>
        <p:blipFill>
          <a:blip r:embed="rId2" cstate="print"/>
          <a:srcRect/>
          <a:stretch>
            <a:fillRect/>
          </a:stretch>
        </p:blipFill>
        <p:spPr bwMode="auto">
          <a:xfrm>
            <a:off x="2524100" y="4429132"/>
            <a:ext cx="3786214" cy="2014542"/>
          </a:xfrm>
          <a:prstGeom prst="rect">
            <a:avLst/>
          </a:prstGeom>
          <a:noFill/>
          <a:ln w="9525">
            <a:noFill/>
            <a:miter lim="800000"/>
            <a:headEnd/>
            <a:tailEnd/>
          </a:ln>
        </p:spPr>
      </p:pic>
    </p:spTree>
    <p:extLst>
      <p:ext uri="{BB962C8B-B14F-4D97-AF65-F5344CB8AC3E}">
        <p14:creationId xmlns:p14="http://schemas.microsoft.com/office/powerpoint/2010/main" val="209519461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r" rtl="1">
              <a:buNone/>
            </a:pPr>
            <a:r>
              <a:rPr lang="fa-IR" u="sng" dirty="0" smtClean="0"/>
              <a:t>در سري دوازدهم كاري</a:t>
            </a:r>
            <a:r>
              <a:rPr lang="fa-IR" dirty="0" smtClean="0"/>
              <a:t> در چارت هر دو كنترل، دو خوانده متوالي در هر سري كاري متوالي، خارج از محدوده </a:t>
            </a:r>
            <a:r>
              <a:rPr lang="en-US" dirty="0" smtClean="0"/>
              <a:t>+1SD</a:t>
            </a:r>
            <a:r>
              <a:rPr lang="fa-IR" dirty="0" smtClean="0"/>
              <a:t> قرار گرفته با اعمال قانون درهر دو غلظت مشاهده مي‌گردد كه 4 خوانده متوالي خارج از محدوده </a:t>
            </a:r>
            <a:r>
              <a:rPr lang="en-US" dirty="0" smtClean="0"/>
              <a:t>2SD</a:t>
            </a:r>
            <a:r>
              <a:rPr lang="fa-IR" dirty="0" smtClean="0"/>
              <a:t> نيستند، سري كاري تأييد مي‌گردد اما بايد احتمال وقوع يك خطاي سيستماتيك را در نظر داشت. </a:t>
            </a:r>
            <a:endParaRPr lang="en-US" dirty="0" smtClean="0"/>
          </a:p>
          <a:p>
            <a:endParaRPr lang="en-US" dirty="0"/>
          </a:p>
        </p:txBody>
      </p:sp>
      <p:pic>
        <p:nvPicPr>
          <p:cNvPr id="4" name="Picture 3"/>
          <p:cNvPicPr/>
          <p:nvPr/>
        </p:nvPicPr>
        <p:blipFill>
          <a:blip r:embed="rId2" cstate="print"/>
          <a:srcRect/>
          <a:stretch>
            <a:fillRect/>
          </a:stretch>
        </p:blipFill>
        <p:spPr bwMode="auto">
          <a:xfrm>
            <a:off x="1524000" y="4302688"/>
            <a:ext cx="4143372" cy="2555313"/>
          </a:xfrm>
          <a:prstGeom prst="rect">
            <a:avLst/>
          </a:prstGeom>
          <a:noFill/>
          <a:ln w="9525">
            <a:noFill/>
            <a:miter lim="800000"/>
            <a:headEnd/>
            <a:tailEnd/>
          </a:ln>
        </p:spPr>
      </p:pic>
    </p:spTree>
    <p:extLst>
      <p:ext uri="{BB962C8B-B14F-4D97-AF65-F5344CB8AC3E}">
        <p14:creationId xmlns:p14="http://schemas.microsoft.com/office/powerpoint/2010/main" val="118329408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lgn="r" rtl="1">
              <a:buNone/>
            </a:pPr>
            <a:r>
              <a:rPr lang="fa-IR" u="sng" dirty="0" smtClean="0"/>
              <a:t>در سري چهاردهم كاري</a:t>
            </a:r>
            <a:r>
              <a:rPr lang="fa-IR" dirty="0" smtClean="0"/>
              <a:t> كنترل بالا خارج از محدوده </a:t>
            </a:r>
            <a:r>
              <a:rPr lang="en-US" dirty="0" smtClean="0"/>
              <a:t>+2SD</a:t>
            </a:r>
            <a:r>
              <a:rPr lang="fa-IR" dirty="0" smtClean="0"/>
              <a:t> و كنترل ديگر خارج از محدوده </a:t>
            </a:r>
            <a:r>
              <a:rPr lang="en-US" dirty="0" smtClean="0"/>
              <a:t>-2SD</a:t>
            </a:r>
            <a:r>
              <a:rPr lang="fa-IR" dirty="0" smtClean="0"/>
              <a:t> قرار گرفته پس با قانون </a:t>
            </a:r>
            <a:r>
              <a:rPr lang="en-US" dirty="0" smtClean="0"/>
              <a:t>R</a:t>
            </a:r>
            <a:r>
              <a:rPr lang="en-US" baseline="-25000" dirty="0" smtClean="0"/>
              <a:t>4s</a:t>
            </a:r>
            <a:r>
              <a:rPr lang="fa-IR" dirty="0" smtClean="0"/>
              <a:t> سري كاري رد مي‌شود. </a:t>
            </a:r>
            <a:endParaRPr lang="en-US" dirty="0" smtClean="0"/>
          </a:p>
          <a:p>
            <a:pPr marL="0" indent="0" algn="r" rtl="1">
              <a:buNone/>
            </a:pPr>
            <a:r>
              <a:rPr lang="fa-IR" dirty="0" smtClean="0"/>
              <a:t>به احتمال زياد يك خطاي راندوم وجود دارد.</a:t>
            </a:r>
            <a:endParaRPr lang="en-US" dirty="0" smtClean="0"/>
          </a:p>
          <a:p>
            <a:endParaRPr lang="en-US" dirty="0"/>
          </a:p>
        </p:txBody>
      </p:sp>
      <p:pic>
        <p:nvPicPr>
          <p:cNvPr id="4" name="Picture 3"/>
          <p:cNvPicPr/>
          <p:nvPr/>
        </p:nvPicPr>
        <p:blipFill>
          <a:blip r:embed="rId2" cstate="print"/>
          <a:srcRect/>
          <a:stretch>
            <a:fillRect/>
          </a:stretch>
        </p:blipFill>
        <p:spPr bwMode="auto">
          <a:xfrm>
            <a:off x="2595538" y="3857628"/>
            <a:ext cx="3429024" cy="1928826"/>
          </a:xfrm>
          <a:prstGeom prst="rect">
            <a:avLst/>
          </a:prstGeom>
          <a:noFill/>
          <a:ln w="9525">
            <a:noFill/>
            <a:miter lim="800000"/>
            <a:headEnd/>
            <a:tailEnd/>
          </a:ln>
        </p:spPr>
      </p:pic>
    </p:spTree>
    <p:extLst>
      <p:ext uri="{BB962C8B-B14F-4D97-AF65-F5344CB8AC3E}">
        <p14:creationId xmlns:p14="http://schemas.microsoft.com/office/powerpoint/2010/main" val="13899861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fa-IR" dirty="0" smtClean="0"/>
              <a:t>تشریح الزامات مدیریتی و فنی استاندارد</a:t>
            </a:r>
            <a:endParaRPr lang="en-US" dirty="0"/>
          </a:p>
        </p:txBody>
      </p:sp>
      <p:sp>
        <p:nvSpPr>
          <p:cNvPr id="3" name="Subtitle 2"/>
          <p:cNvSpPr>
            <a:spLocks noGrp="1"/>
          </p:cNvSpPr>
          <p:nvPr>
            <p:ph type="subTitle" idx="1"/>
          </p:nvPr>
        </p:nvSpPr>
        <p:spPr/>
        <p:txBody>
          <a:bodyPr/>
          <a:lstStyle/>
          <a:p>
            <a:r>
              <a:rPr lang="en-US" dirty="0" err="1" smtClean="0"/>
              <a:t>Rozita</a:t>
            </a:r>
            <a:r>
              <a:rPr lang="en-US" dirty="0" smtClean="0"/>
              <a:t> </a:t>
            </a:r>
            <a:r>
              <a:rPr lang="en-US" dirty="0" err="1" smtClean="0"/>
              <a:t>Khanafari</a:t>
            </a:r>
            <a:endParaRPr lang="en-US" dirty="0"/>
          </a:p>
        </p:txBody>
      </p:sp>
    </p:spTree>
    <p:extLst>
      <p:ext uri="{BB962C8B-B14F-4D97-AF65-F5344CB8AC3E}">
        <p14:creationId xmlns:p14="http://schemas.microsoft.com/office/powerpoint/2010/main" val="240578337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r" rtl="1"/>
            <a:r>
              <a:rPr lang="fa-IR" u="sng" dirty="0" smtClean="0"/>
              <a:t>در سري بيستم كاري</a:t>
            </a:r>
            <a:r>
              <a:rPr lang="fa-IR" dirty="0" smtClean="0"/>
              <a:t> بررسي نتايج در سري‌هاي قبلي نشان مي‌دهد كه 5 نتيجه در غلظت بالاو 5 نتيجه در غلظت پايين در يك طرف ميانگين قرار گرفته كه با قانون </a:t>
            </a:r>
            <a:r>
              <a:rPr lang="en-US" dirty="0" smtClean="0"/>
              <a:t>10</a:t>
            </a:r>
            <a:r>
              <a:rPr lang="en-US" baseline="-25000" dirty="0" smtClean="0"/>
              <a:t>x</a:t>
            </a:r>
            <a:r>
              <a:rPr lang="fa-IR" dirty="0" smtClean="0"/>
              <a:t> باعث رد مي‌گردد.</a:t>
            </a:r>
            <a:endParaRPr lang="en-US" dirty="0" smtClean="0"/>
          </a:p>
          <a:p>
            <a:pPr algn="r">
              <a:buNone/>
            </a:pPr>
            <a:r>
              <a:rPr lang="fa-IR" dirty="0" smtClean="0"/>
              <a:t>به احتمال زياد يك خطاي سيستماتيك وجود دارد.</a:t>
            </a:r>
            <a:endParaRPr lang="en-US" dirty="0" smtClean="0"/>
          </a:p>
          <a:p>
            <a:endParaRPr lang="en-US" dirty="0"/>
          </a:p>
        </p:txBody>
      </p:sp>
      <p:pic>
        <p:nvPicPr>
          <p:cNvPr id="4" name="Picture 3"/>
          <p:cNvPicPr/>
          <p:nvPr/>
        </p:nvPicPr>
        <p:blipFill>
          <a:blip r:embed="rId2" cstate="print"/>
          <a:srcRect/>
          <a:stretch>
            <a:fillRect/>
          </a:stretch>
        </p:blipFill>
        <p:spPr bwMode="auto">
          <a:xfrm>
            <a:off x="1881158" y="4286256"/>
            <a:ext cx="3429024" cy="2214578"/>
          </a:xfrm>
          <a:prstGeom prst="rect">
            <a:avLst/>
          </a:prstGeom>
          <a:noFill/>
          <a:ln w="9525">
            <a:noFill/>
            <a:miter lim="800000"/>
            <a:headEnd/>
            <a:tailEnd/>
          </a:ln>
        </p:spPr>
      </p:pic>
    </p:spTree>
    <p:extLst>
      <p:ext uri="{BB962C8B-B14F-4D97-AF65-F5344CB8AC3E}">
        <p14:creationId xmlns:p14="http://schemas.microsoft.com/office/powerpoint/2010/main" val="148653937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81200" y="1600201"/>
            <a:ext cx="8229600" cy="2043114"/>
          </a:xfrm>
        </p:spPr>
        <p:txBody>
          <a:bodyPr/>
          <a:lstStyle/>
          <a:p>
            <a:pPr algn="ctr">
              <a:buNone/>
            </a:pPr>
            <a:r>
              <a:rPr lang="en-US" sz="7200" dirty="0"/>
              <a:t>Error</a:t>
            </a:r>
          </a:p>
        </p:txBody>
      </p:sp>
    </p:spTree>
    <p:extLst>
      <p:ext uri="{BB962C8B-B14F-4D97-AF65-F5344CB8AC3E}">
        <p14:creationId xmlns:p14="http://schemas.microsoft.com/office/powerpoint/2010/main" val="110788704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77500" lnSpcReduction="20000"/>
          </a:bodyPr>
          <a:lstStyle/>
          <a:p>
            <a:pPr algn="r" rtl="1">
              <a:buNone/>
            </a:pPr>
            <a:r>
              <a:rPr lang="fa-IR" b="1" dirty="0"/>
              <a:t>خطاي راندوم</a:t>
            </a:r>
            <a:endParaRPr lang="en-US" dirty="0"/>
          </a:p>
          <a:p>
            <a:pPr lvl="0" algn="r" rtl="1">
              <a:buNone/>
            </a:pPr>
            <a:r>
              <a:rPr lang="fa-IR" dirty="0"/>
              <a:t>دماي ناپايدار</a:t>
            </a:r>
            <a:endParaRPr lang="en-US" dirty="0"/>
          </a:p>
          <a:p>
            <a:pPr lvl="0" algn="r" rtl="1">
              <a:buNone/>
            </a:pPr>
            <a:r>
              <a:rPr lang="fa-IR" dirty="0"/>
              <a:t>نوسانات جريان الكتريكي دستگاه قرائت كننده</a:t>
            </a:r>
            <a:endParaRPr lang="en-US" dirty="0"/>
          </a:p>
          <a:p>
            <a:pPr lvl="0" algn="r" rtl="1">
              <a:buNone/>
            </a:pPr>
            <a:r>
              <a:rPr lang="fa-IR" dirty="0"/>
              <a:t>وجود حباب هوا در زمان انتقال نمونه يا معرف</a:t>
            </a:r>
            <a:endParaRPr lang="en-US" dirty="0"/>
          </a:p>
          <a:p>
            <a:pPr lvl="0" algn="r" rtl="1">
              <a:buNone/>
            </a:pPr>
            <a:r>
              <a:rPr lang="fa-IR" dirty="0"/>
              <a:t>عدم رعايت حجم برداشتي از نمونه يا معرف</a:t>
            </a:r>
            <a:endParaRPr lang="en-US" dirty="0"/>
          </a:p>
          <a:p>
            <a:pPr lvl="0" algn="r" rtl="1">
              <a:buNone/>
            </a:pPr>
            <a:r>
              <a:rPr lang="fa-IR" dirty="0"/>
              <a:t>عدم رعايت زمان انكوباسيون</a:t>
            </a:r>
            <a:endParaRPr lang="en-US" dirty="0"/>
          </a:p>
          <a:p>
            <a:pPr lvl="0" algn="r" rtl="1">
              <a:buNone/>
            </a:pPr>
            <a:r>
              <a:rPr lang="fa-IR" dirty="0"/>
              <a:t>ناپايداري معرف</a:t>
            </a:r>
            <a:endParaRPr lang="en-US" dirty="0"/>
          </a:p>
          <a:p>
            <a:pPr lvl="0" algn="r" rtl="1">
              <a:buNone/>
            </a:pPr>
            <a:r>
              <a:rPr lang="fa-IR" dirty="0"/>
              <a:t>عدم رعايت شرايط نگهداري نمونه</a:t>
            </a:r>
            <a:endParaRPr lang="en-US" dirty="0"/>
          </a:p>
          <a:p>
            <a:pPr lvl="0" algn="r" rtl="1">
              <a:buNone/>
            </a:pPr>
            <a:r>
              <a:rPr lang="fa-IR" dirty="0"/>
              <a:t>آلودگي ظروف شيشه‌اي مورد استفاده، نوك سمپلر و...</a:t>
            </a:r>
            <a:endParaRPr lang="en-US" dirty="0"/>
          </a:p>
          <a:p>
            <a:pPr lvl="0" algn="r" rtl="1">
              <a:buNone/>
            </a:pPr>
            <a:r>
              <a:rPr lang="fa-IR" dirty="0"/>
              <a:t>آلودگي نمونه كنترلي، معرف و...</a:t>
            </a:r>
            <a:endParaRPr lang="en-US" dirty="0"/>
          </a:p>
          <a:p>
            <a:pPr lvl="0" algn="r" rtl="1">
              <a:buNone/>
            </a:pPr>
            <a:r>
              <a:rPr lang="fa-IR" dirty="0"/>
              <a:t>اشكال در سيستم قرائت كننده</a:t>
            </a:r>
            <a:endParaRPr lang="en-US" dirty="0"/>
          </a:p>
          <a:p>
            <a:pPr lvl="0" algn="r" rtl="1">
              <a:buNone/>
            </a:pPr>
            <a:r>
              <a:rPr lang="fa-IR" dirty="0"/>
              <a:t>....</a:t>
            </a:r>
            <a:endParaRPr lang="en-US" dirty="0"/>
          </a:p>
          <a:p>
            <a:endParaRPr lang="en-US" dirty="0"/>
          </a:p>
        </p:txBody>
      </p:sp>
    </p:spTree>
    <p:extLst>
      <p:ext uri="{BB962C8B-B14F-4D97-AF65-F5344CB8AC3E}">
        <p14:creationId xmlns:p14="http://schemas.microsoft.com/office/powerpoint/2010/main" val="3306917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pPr algn="r" rtl="1">
              <a:buNone/>
            </a:pPr>
            <a:r>
              <a:rPr lang="fa-IR" b="1" dirty="0"/>
              <a:t>خطاي سيتماتيك</a:t>
            </a:r>
            <a:endParaRPr lang="en-US" dirty="0"/>
          </a:p>
          <a:p>
            <a:pPr lvl="0" algn="r" rtl="1">
              <a:buNone/>
            </a:pPr>
            <a:r>
              <a:rPr lang="fa-IR" dirty="0"/>
              <a:t>اشكال دركاليبراسيون مانند در نظر گرفتن ارزش نادرست براي كاليبراتور، تهيه نامناسب، آلودگي، افت، تغليظ، تغيير شماره ساخت و...</a:t>
            </a:r>
            <a:endParaRPr lang="en-US" dirty="0"/>
          </a:p>
          <a:p>
            <a:pPr lvl="0" algn="r" rtl="1">
              <a:buNone/>
            </a:pPr>
            <a:r>
              <a:rPr lang="fa-IR" dirty="0"/>
              <a:t>عوض كردن معرف بدون تغييردر كاليبراسيون</a:t>
            </a:r>
            <a:endParaRPr lang="en-US" dirty="0"/>
          </a:p>
          <a:p>
            <a:pPr lvl="0" algn="r" rtl="1">
              <a:buNone/>
            </a:pPr>
            <a:r>
              <a:rPr lang="fa-IR" dirty="0"/>
              <a:t>تخريب تدريجي معرف</a:t>
            </a:r>
            <a:endParaRPr lang="en-US" dirty="0"/>
          </a:p>
          <a:p>
            <a:pPr lvl="0" algn="r" rtl="1">
              <a:buNone/>
            </a:pPr>
            <a:r>
              <a:rPr lang="fa-IR" dirty="0"/>
              <a:t>عدم رعايت دستورالعمل سازنده براي تهيه معرف</a:t>
            </a:r>
            <a:endParaRPr lang="en-US" dirty="0"/>
          </a:p>
          <a:p>
            <a:pPr lvl="0" algn="r" rtl="1">
              <a:buNone/>
            </a:pPr>
            <a:r>
              <a:rPr lang="fa-IR" dirty="0"/>
              <a:t>تغيير در دماي انكوباسيون</a:t>
            </a:r>
            <a:endParaRPr lang="en-US" dirty="0"/>
          </a:p>
          <a:p>
            <a:pPr lvl="0" algn="r" rtl="1">
              <a:buNone/>
            </a:pPr>
            <a:r>
              <a:rPr lang="fa-IR" dirty="0"/>
              <a:t>خطاي ثابت در وسايل انتقال‌دهنده نمونه يا معرف مانند سمپلر</a:t>
            </a:r>
            <a:endParaRPr lang="en-US" dirty="0"/>
          </a:p>
          <a:p>
            <a:pPr lvl="0" algn="r" rtl="1">
              <a:buNone/>
            </a:pPr>
            <a:r>
              <a:rPr lang="fa-IR" dirty="0"/>
              <a:t>...</a:t>
            </a:r>
            <a:endParaRPr lang="en-US" dirty="0"/>
          </a:p>
          <a:p>
            <a:pPr algn="r" rtl="1">
              <a:buNone/>
            </a:pPr>
            <a:r>
              <a:rPr lang="fa-IR" dirty="0"/>
              <a:t>بايد در نظر داشت كه برخي مشكلات به‌وسيله آزمايشگاه قابل حل نبوده و لازم به شركت پشتيبان دستگاه يا معرف اطلاع داده شوند.</a:t>
            </a:r>
            <a:endParaRPr lang="en-US" dirty="0"/>
          </a:p>
          <a:p>
            <a:endParaRPr lang="en-US" dirty="0"/>
          </a:p>
        </p:txBody>
      </p:sp>
    </p:spTree>
    <p:extLst>
      <p:ext uri="{BB962C8B-B14F-4D97-AF65-F5344CB8AC3E}">
        <p14:creationId xmlns:p14="http://schemas.microsoft.com/office/powerpoint/2010/main" val="350574637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8373" y="2516043"/>
            <a:ext cx="10515600" cy="1325563"/>
          </a:xfrm>
        </p:spPr>
        <p:txBody>
          <a:bodyPr/>
          <a:lstStyle/>
          <a:p>
            <a:pPr algn="r"/>
            <a:r>
              <a:rPr lang="fa-IR" dirty="0" smtClean="0"/>
              <a:t>ارائه راهکارهای استقرار، نگهداری و بهبود سیستم</a:t>
            </a:r>
            <a:endParaRPr lang="en-US" dirty="0"/>
          </a:p>
        </p:txBody>
      </p:sp>
    </p:spTree>
    <p:extLst>
      <p:ext uri="{BB962C8B-B14F-4D97-AF65-F5344CB8AC3E}">
        <p14:creationId xmlns:p14="http://schemas.microsoft.com/office/powerpoint/2010/main" val="335397129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cstate="print"/>
          <a:srcRect l="26324" t="27780" r="44081" b="15398"/>
          <a:stretch>
            <a:fillRect/>
          </a:stretch>
        </p:blipFill>
        <p:spPr bwMode="auto">
          <a:xfrm>
            <a:off x="1524000" y="0"/>
            <a:ext cx="9144000" cy="6858000"/>
          </a:xfrm>
          <a:prstGeom prst="rect">
            <a:avLst/>
          </a:prstGeom>
          <a:noFill/>
          <a:ln w="9525">
            <a:noFill/>
            <a:miter lim="800000"/>
            <a:headEnd/>
            <a:tailEnd/>
          </a:ln>
          <a:effectLst/>
        </p:spPr>
      </p:pic>
    </p:spTree>
    <p:extLst>
      <p:ext uri="{BB962C8B-B14F-4D97-AF65-F5344CB8AC3E}">
        <p14:creationId xmlns:p14="http://schemas.microsoft.com/office/powerpoint/2010/main" val="106786403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b="1" dirty="0" smtClean="0"/>
              <a:t>*   بهبود سیستماتیک با استفاده از روش:</a:t>
            </a:r>
            <a:r>
              <a:rPr lang="en-US" dirty="0" smtClean="0"/>
              <a:t/>
            </a:r>
            <a:br>
              <a:rPr lang="en-US" dirty="0" smtClean="0"/>
            </a:br>
            <a:endParaRPr lang="en-US" dirty="0"/>
          </a:p>
        </p:txBody>
      </p:sp>
      <p:sp>
        <p:nvSpPr>
          <p:cNvPr id="3" name="Content Placeholder 2"/>
          <p:cNvSpPr>
            <a:spLocks noGrp="1"/>
          </p:cNvSpPr>
          <p:nvPr>
            <p:ph idx="1"/>
          </p:nvPr>
        </p:nvSpPr>
        <p:spPr/>
        <p:txBody>
          <a:bodyPr/>
          <a:lstStyle/>
          <a:p>
            <a:r>
              <a:rPr lang="en-US" b="1" dirty="0" smtClean="0"/>
              <a:t>DMAIC </a:t>
            </a:r>
            <a:r>
              <a:rPr lang="en-GB" b="1" i="1" dirty="0" smtClean="0"/>
              <a:t>pronounced” Dee-May- </a:t>
            </a:r>
            <a:r>
              <a:rPr lang="en-GB" b="1" i="1" dirty="0" err="1" smtClean="0"/>
              <a:t>ic</a:t>
            </a:r>
            <a:r>
              <a:rPr lang="en-GB" b="1" i="1" dirty="0" smtClean="0"/>
              <a:t>”</a:t>
            </a:r>
            <a:endParaRPr lang="en-US" dirty="0" smtClean="0"/>
          </a:p>
          <a:p>
            <a:r>
              <a:rPr lang="en-US" b="1" dirty="0" smtClean="0"/>
              <a:t>(Define, Measure, Analyze, Improve, Control)</a:t>
            </a:r>
            <a:endParaRPr lang="en-US" dirty="0" smtClean="0"/>
          </a:p>
          <a:p>
            <a:endParaRPr lang="en-US" dirty="0"/>
          </a:p>
        </p:txBody>
      </p:sp>
    </p:spTree>
    <p:extLst>
      <p:ext uri="{BB962C8B-B14F-4D97-AF65-F5344CB8AC3E}">
        <p14:creationId xmlns:p14="http://schemas.microsoft.com/office/powerpoint/2010/main" val="287969110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881335743"/>
              </p:ext>
            </p:extLst>
          </p:nvPr>
        </p:nvGraphicFramePr>
        <p:xfrm>
          <a:off x="1981200" y="285728"/>
          <a:ext cx="8229600" cy="61436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9650946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981200" y="1481330"/>
            <a:ext cx="8229600" cy="1519043"/>
          </a:xfrm>
        </p:spPr>
        <p:txBody>
          <a:bodyPr/>
          <a:lstStyle/>
          <a:p>
            <a:pPr algn="r">
              <a:buNone/>
            </a:pPr>
            <a:r>
              <a:rPr lang="fa-IR" dirty="0" smtClean="0">
                <a:latin typeface="Times New Roman" pitchFamily="18" charset="0"/>
                <a:cs typeface="Times New Roman" pitchFamily="18" charset="0"/>
              </a:rPr>
              <a:t>1- شمارش نارسایی ها</a:t>
            </a:r>
          </a:p>
          <a:p>
            <a:pPr algn="r">
              <a:buNone/>
            </a:pPr>
            <a:r>
              <a:rPr lang="fa-IR" dirty="0" smtClean="0">
                <a:latin typeface="Times New Roman" pitchFamily="18" charset="0"/>
                <a:cs typeface="Times New Roman" pitchFamily="18" charset="0"/>
              </a:rPr>
              <a:t>2-اندازه گیری تغییرات</a:t>
            </a:r>
            <a:endParaRPr lang="en-US" dirty="0">
              <a:latin typeface="Times New Roman" pitchFamily="18" charset="0"/>
              <a:cs typeface="Times New Roman" pitchFamily="18" charset="0"/>
            </a:endParaRPr>
          </a:p>
        </p:txBody>
      </p:sp>
      <p:sp>
        <p:nvSpPr>
          <p:cNvPr id="3" name="Title 2"/>
          <p:cNvSpPr>
            <a:spLocks noGrp="1"/>
          </p:cNvSpPr>
          <p:nvPr>
            <p:ph type="title"/>
          </p:nvPr>
        </p:nvSpPr>
        <p:spPr/>
        <p:txBody>
          <a:bodyPr>
            <a:normAutofit/>
          </a:bodyPr>
          <a:lstStyle/>
          <a:p>
            <a:pPr algn="r"/>
            <a:r>
              <a:rPr lang="fa-IR" dirty="0" smtClean="0">
                <a:latin typeface="Times New Roman" pitchFamily="18" charset="0"/>
                <a:cs typeface="Times New Roman" pitchFamily="18" charset="0"/>
              </a:rPr>
              <a:t>نشان دادن نارسایی ها به صورت عددی</a:t>
            </a: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172241934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nvPr>
        </p:nvGraphicFramePr>
        <p:xfrm>
          <a:off x="1981200" y="1481138"/>
          <a:ext cx="8229600" cy="452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p:cNvSpPr>
            <a:spLocks noGrp="1"/>
          </p:cNvSpPr>
          <p:nvPr>
            <p:ph type="title"/>
          </p:nvPr>
        </p:nvSpPr>
        <p:spPr/>
        <p:txBody>
          <a:bodyPr>
            <a:normAutofit fontScale="90000"/>
          </a:bodyPr>
          <a:lstStyle/>
          <a:p>
            <a:pPr lvl="0" algn="r"/>
            <a:r>
              <a:rPr lang="en-US" dirty="0">
                <a:latin typeface="Times New Roman" pitchFamily="18" charset="0"/>
                <a:cs typeface="Times New Roman" pitchFamily="18" charset="0"/>
              </a:rPr>
              <a:t>Measure Outcome</a:t>
            </a:r>
            <a:br>
              <a:rPr lang="en-US" dirty="0">
                <a:latin typeface="Times New Roman" pitchFamily="18" charset="0"/>
                <a:cs typeface="Times New Roman" pitchFamily="18" charset="0"/>
              </a:rPr>
            </a:br>
            <a:r>
              <a:rPr lang="fa-IR" dirty="0" smtClean="0">
                <a:latin typeface="Times New Roman" pitchFamily="18" charset="0"/>
                <a:cs typeface="Times New Roman" pitchFamily="18" charset="0"/>
              </a:rPr>
              <a:t>1- شمارش نارسایی ها</a:t>
            </a:r>
            <a:br>
              <a:rPr lang="fa-IR" dirty="0" smtClean="0">
                <a:latin typeface="Times New Roman" pitchFamily="18" charset="0"/>
                <a:cs typeface="Times New Roman" pitchFamily="18" charset="0"/>
              </a:rPr>
            </a:b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10348542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Requirement</a:t>
            </a:r>
            <a:endParaRPr lang="en-US"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680839438"/>
              </p:ext>
            </p:extLst>
          </p:nvPr>
        </p:nvGraphicFramePr>
        <p:xfrm>
          <a:off x="2552700" y="2681417"/>
          <a:ext cx="7086600" cy="1438940"/>
        </p:xfrm>
        <a:graphic>
          <a:graphicData uri="http://schemas.openxmlformats.org/drawingml/2006/table">
            <a:tbl>
              <a:tblPr firstRow="1" firstCol="1" bandRow="1">
                <a:tableStyleId>{5C22544A-7EE6-4342-B048-85BDC9FD1C3A}</a:tableStyleId>
              </a:tblPr>
              <a:tblGrid>
                <a:gridCol w="7086600"/>
              </a:tblGrid>
              <a:tr h="1438940">
                <a:tc>
                  <a:txBody>
                    <a:bodyPr/>
                    <a:lstStyle/>
                    <a:p>
                      <a:pPr marL="0" marR="0" algn="ctr" rtl="1">
                        <a:lnSpc>
                          <a:spcPct val="115000"/>
                        </a:lnSpc>
                        <a:spcBef>
                          <a:spcPts val="0"/>
                        </a:spcBef>
                        <a:spcAft>
                          <a:spcPts val="0"/>
                        </a:spcAft>
                      </a:pPr>
                      <a:r>
                        <a:rPr lang="en-US" sz="2000" dirty="0">
                          <a:effectLst/>
                        </a:rPr>
                        <a:t> </a:t>
                      </a:r>
                      <a:r>
                        <a:rPr lang="ar-SA" sz="2000" dirty="0">
                          <a:effectLst/>
                        </a:rPr>
                        <a:t>چک ليست ارزيابي سيستم کيفيت درآزمايشگاههاي تشخيص طبي </a:t>
                      </a:r>
                      <a:endParaRPr lang="en-US" sz="20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r>
            </a:tbl>
          </a:graphicData>
        </a:graphic>
      </p:graphicFrame>
    </p:spTree>
    <p:extLst>
      <p:ext uri="{BB962C8B-B14F-4D97-AF65-F5344CB8AC3E}">
        <p14:creationId xmlns:p14="http://schemas.microsoft.com/office/powerpoint/2010/main" val="301407536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pPr lvl="0" algn="r"/>
            <a:r>
              <a:rPr lang="en-US" dirty="0">
                <a:latin typeface="Times New Roman" pitchFamily="18" charset="0"/>
                <a:cs typeface="Times New Roman" pitchFamily="18" charset="0"/>
              </a:rPr>
              <a:t>Measure Variation</a:t>
            </a:r>
            <a:br>
              <a:rPr lang="en-US" dirty="0">
                <a:latin typeface="Times New Roman" pitchFamily="18" charset="0"/>
                <a:cs typeface="Times New Roman" pitchFamily="18" charset="0"/>
              </a:rPr>
            </a:br>
            <a:r>
              <a:rPr lang="fa-IR" dirty="0" smtClean="0">
                <a:latin typeface="Times New Roman" pitchFamily="18" charset="0"/>
                <a:cs typeface="Times New Roman" pitchFamily="18" charset="0"/>
              </a:rPr>
              <a:t>2-اندازه گیری تغییرات</a:t>
            </a: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endParaRPr lang="en-US" dirty="0">
              <a:latin typeface="Times New Roman" pitchFamily="18" charset="0"/>
              <a:cs typeface="Times New Roman" pitchFamily="18" charset="0"/>
            </a:endParaRPr>
          </a:p>
        </p:txBody>
      </p:sp>
      <p:graphicFrame>
        <p:nvGraphicFramePr>
          <p:cNvPr id="4" name="Content Placeholder 3"/>
          <p:cNvGraphicFramePr>
            <a:graphicFrameLocks noGrp="1"/>
          </p:cNvGraphicFramePr>
          <p:nvPr>
            <p:ph idx="1"/>
          </p:nvPr>
        </p:nvGraphicFramePr>
        <p:xfrm>
          <a:off x="1981200" y="1481138"/>
          <a:ext cx="8229600" cy="452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3418718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8722" name="Object 2"/>
          <p:cNvGraphicFramePr>
            <a:graphicFrameLocks noGrp="1" noChangeAspect="1"/>
          </p:cNvGraphicFramePr>
          <p:nvPr>
            <p:ph idx="1"/>
          </p:nvPr>
        </p:nvGraphicFramePr>
        <p:xfrm>
          <a:off x="1809720" y="0"/>
          <a:ext cx="8286808" cy="5430044"/>
        </p:xfrm>
        <a:graphic>
          <a:graphicData uri="http://schemas.openxmlformats.org/presentationml/2006/ole">
            <mc:AlternateContent xmlns:mc="http://schemas.openxmlformats.org/markup-compatibility/2006">
              <mc:Choice xmlns:v="urn:schemas-microsoft-com:vml" Requires="v">
                <p:oleObj spid="_x0000_s1032" name="Presentation" r:id="rId3" imgW="4495743" imgH="3372450" progId="PowerPoint.Show.12">
                  <p:embed/>
                </p:oleObj>
              </mc:Choice>
              <mc:Fallback>
                <p:oleObj name="Presentation" r:id="rId3" imgW="4495743" imgH="3372450" progId="PowerPoint.Show.12">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09720" y="0"/>
                        <a:ext cx="8286808" cy="54300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17613069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1"/>
          </p:nvPr>
        </p:nvPicPr>
        <p:blipFill>
          <a:blip r:embed="rId2" cstate="print"/>
          <a:srcRect t="19362" b="33286"/>
          <a:stretch>
            <a:fillRect/>
          </a:stretch>
        </p:blipFill>
        <p:spPr bwMode="auto">
          <a:xfrm>
            <a:off x="2024034" y="0"/>
            <a:ext cx="8143932" cy="6500834"/>
          </a:xfrm>
          <a:prstGeom prst="rect">
            <a:avLst/>
          </a:prstGeom>
          <a:noFill/>
          <a:ln w="9525">
            <a:noFill/>
            <a:miter lim="800000"/>
            <a:headEnd/>
            <a:tailEnd/>
          </a:ln>
        </p:spPr>
      </p:pic>
    </p:spTree>
    <p:extLst>
      <p:ext uri="{BB962C8B-B14F-4D97-AF65-F5344CB8AC3E}">
        <p14:creationId xmlns:p14="http://schemas.microsoft.com/office/powerpoint/2010/main" val="110863343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1"/>
          </p:nvPr>
        </p:nvPicPr>
        <p:blipFill>
          <a:blip r:embed="rId2" cstate="print"/>
          <a:srcRect l="38127" t="63126" r="29506" b="16945"/>
          <a:stretch>
            <a:fillRect/>
          </a:stretch>
        </p:blipFill>
        <p:spPr bwMode="auto">
          <a:xfrm>
            <a:off x="2095472" y="642918"/>
            <a:ext cx="7500990" cy="4214842"/>
          </a:xfrm>
          <a:prstGeom prst="rect">
            <a:avLst/>
          </a:prstGeom>
          <a:noFill/>
          <a:ln w="9525">
            <a:noFill/>
            <a:miter lim="800000"/>
            <a:headEnd/>
            <a:tailEnd/>
          </a:ln>
        </p:spPr>
      </p:pic>
    </p:spTree>
    <p:extLst>
      <p:ext uri="{BB962C8B-B14F-4D97-AF65-F5344CB8AC3E}">
        <p14:creationId xmlns:p14="http://schemas.microsoft.com/office/powerpoint/2010/main" val="333403648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1"/>
          </p:nvPr>
        </p:nvPicPr>
        <p:blipFill>
          <a:blip r:embed="rId2" cstate="print"/>
          <a:srcRect l="38100" t="62769" r="29327" b="18377"/>
          <a:stretch>
            <a:fillRect/>
          </a:stretch>
        </p:blipFill>
        <p:spPr bwMode="auto">
          <a:xfrm>
            <a:off x="2881290" y="642919"/>
            <a:ext cx="5500726" cy="3909867"/>
          </a:xfrm>
          <a:prstGeom prst="rect">
            <a:avLst/>
          </a:prstGeom>
          <a:noFill/>
          <a:ln w="9525">
            <a:noFill/>
            <a:miter lim="800000"/>
            <a:headEnd/>
            <a:tailEnd/>
          </a:ln>
        </p:spPr>
      </p:pic>
    </p:spTree>
    <p:extLst>
      <p:ext uri="{BB962C8B-B14F-4D97-AF65-F5344CB8AC3E}">
        <p14:creationId xmlns:p14="http://schemas.microsoft.com/office/powerpoint/2010/main" val="347947056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1"/>
          </p:nvPr>
        </p:nvPicPr>
        <p:blipFill>
          <a:blip r:embed="rId2" cstate="print"/>
          <a:srcRect l="38699" t="51552" r="30221" b="24582"/>
          <a:stretch>
            <a:fillRect/>
          </a:stretch>
        </p:blipFill>
        <p:spPr bwMode="auto">
          <a:xfrm>
            <a:off x="2952729" y="1142984"/>
            <a:ext cx="4658981" cy="3593120"/>
          </a:xfrm>
          <a:prstGeom prst="rect">
            <a:avLst/>
          </a:prstGeom>
          <a:noFill/>
          <a:ln w="9525">
            <a:noFill/>
            <a:miter lim="800000"/>
            <a:headEnd/>
            <a:tailEnd/>
          </a:ln>
        </p:spPr>
      </p:pic>
    </p:spTree>
    <p:extLst>
      <p:ext uri="{BB962C8B-B14F-4D97-AF65-F5344CB8AC3E}">
        <p14:creationId xmlns:p14="http://schemas.microsoft.com/office/powerpoint/2010/main" val="55304025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1"/>
          </p:nvPr>
        </p:nvPicPr>
        <p:blipFill>
          <a:blip r:embed="rId2" cstate="print"/>
          <a:srcRect l="38735" t="51790" r="30221" b="24821"/>
          <a:stretch>
            <a:fillRect/>
          </a:stretch>
        </p:blipFill>
        <p:spPr bwMode="auto">
          <a:xfrm>
            <a:off x="2738414" y="1142985"/>
            <a:ext cx="5357850" cy="3575673"/>
          </a:xfrm>
          <a:prstGeom prst="rect">
            <a:avLst/>
          </a:prstGeom>
          <a:noFill/>
          <a:ln w="9525">
            <a:noFill/>
            <a:miter lim="800000"/>
            <a:headEnd/>
            <a:tailEnd/>
          </a:ln>
        </p:spPr>
      </p:pic>
    </p:spTree>
    <p:extLst>
      <p:ext uri="{BB962C8B-B14F-4D97-AF65-F5344CB8AC3E}">
        <p14:creationId xmlns:p14="http://schemas.microsoft.com/office/powerpoint/2010/main" val="166509170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The </a:t>
            </a:r>
            <a:r>
              <a:rPr lang="en-US" b="1" dirty="0" err="1" smtClean="0"/>
              <a:t>Poka</a:t>
            </a:r>
            <a:r>
              <a:rPr lang="en-US" b="1" dirty="0" smtClean="0"/>
              <a:t>-Yoke discipline</a:t>
            </a:r>
            <a:br>
              <a:rPr lang="en-US" b="1" dirty="0" smtClean="0"/>
            </a:br>
            <a:endParaRPr lang="en-US" dirty="0"/>
          </a:p>
        </p:txBody>
      </p:sp>
      <p:sp>
        <p:nvSpPr>
          <p:cNvPr id="5" name="Rectangle 4"/>
          <p:cNvSpPr/>
          <p:nvPr/>
        </p:nvSpPr>
        <p:spPr>
          <a:xfrm>
            <a:off x="2524100" y="2000240"/>
            <a:ext cx="6929486" cy="400110"/>
          </a:xfrm>
          <a:prstGeom prst="rect">
            <a:avLst/>
          </a:prstGeom>
        </p:spPr>
        <p:txBody>
          <a:bodyPr wrap="square">
            <a:spAutoFit/>
          </a:bodyPr>
          <a:lstStyle/>
          <a:p>
            <a:pPr algn="ctr"/>
            <a:r>
              <a:rPr lang="en-US" sz="2000" b="1" dirty="0" err="1"/>
              <a:t>Poka</a:t>
            </a:r>
            <a:r>
              <a:rPr lang="en-US" sz="2000" b="1" dirty="0"/>
              <a:t>-Yoke means </a:t>
            </a:r>
            <a:r>
              <a:rPr lang="en-US" sz="2000" b="1" i="1" dirty="0"/>
              <a:t>mistake-proofing, error-proofing.</a:t>
            </a:r>
          </a:p>
        </p:txBody>
      </p:sp>
      <p:sp>
        <p:nvSpPr>
          <p:cNvPr id="4" name="Rectangle 3"/>
          <p:cNvSpPr/>
          <p:nvPr/>
        </p:nvSpPr>
        <p:spPr>
          <a:xfrm>
            <a:off x="4310051" y="3071810"/>
            <a:ext cx="3115231" cy="369332"/>
          </a:xfrm>
          <a:prstGeom prst="rect">
            <a:avLst/>
          </a:prstGeom>
        </p:spPr>
        <p:txBody>
          <a:bodyPr wrap="square">
            <a:spAutoFit/>
          </a:bodyPr>
          <a:lstStyle/>
          <a:p>
            <a:pPr algn="ctr" rtl="1"/>
            <a:r>
              <a:rPr lang="ar-SA" b="1" dirty="0">
                <a:latin typeface="Times New Roman" pitchFamily="18" charset="0"/>
                <a:cs typeface="Times New Roman" pitchFamily="18" charset="0"/>
              </a:rPr>
              <a:t>روشهاي خطا ناپذيري</a:t>
            </a:r>
            <a:endParaRPr lang="en-US" dirty="0">
              <a:latin typeface="Times New Roman" pitchFamily="18" charset="0"/>
              <a:cs typeface="Times New Roman" pitchFamily="18" charset="0"/>
            </a:endParaRPr>
          </a:p>
        </p:txBody>
      </p:sp>
      <p:sp>
        <p:nvSpPr>
          <p:cNvPr id="45057" name="Rectangle 1"/>
          <p:cNvSpPr>
            <a:spLocks noChangeArrowheads="1"/>
          </p:cNvSpPr>
          <p:nvPr/>
        </p:nvSpPr>
        <p:spPr bwMode="auto">
          <a:xfrm>
            <a:off x="2205311" y="3857629"/>
            <a:ext cx="6526146"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lgn="r" fontAlgn="base">
              <a:spcBef>
                <a:spcPct val="0"/>
              </a:spcBef>
              <a:spcAft>
                <a:spcPct val="0"/>
              </a:spcAft>
            </a:pPr>
            <a:r>
              <a:rPr lang="fa-IR" sz="3200" dirty="0">
                <a:solidFill>
                  <a:srgbClr val="0000FF"/>
                </a:solidFill>
                <a:latin typeface="Times New Roman" pitchFamily="18" charset="0"/>
                <a:ea typeface="Calibri" pitchFamily="34" charset="0"/>
                <a:cs typeface="Times New Roman" pitchFamily="18" charset="0"/>
              </a:rPr>
              <a:t>پوكا( خطاهاي غير عمدي) و يوكه (پرهيز) است</a:t>
            </a:r>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val="155111355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Grp="1" noChangeAspect="1" noChangeArrowheads="1"/>
          </p:cNvPicPr>
          <p:nvPr>
            <p:ph idx="1"/>
          </p:nvPr>
        </p:nvPicPr>
        <p:blipFill>
          <a:blip r:embed="rId2" cstate="print"/>
          <a:srcRect l="34216" t="38829" r="33229" b="21711"/>
          <a:stretch>
            <a:fillRect/>
          </a:stretch>
        </p:blipFill>
        <p:spPr bwMode="auto">
          <a:xfrm>
            <a:off x="1524000" y="0"/>
            <a:ext cx="9144000" cy="6858000"/>
          </a:xfrm>
          <a:prstGeom prst="rect">
            <a:avLst/>
          </a:prstGeom>
          <a:noFill/>
          <a:ln w="9525">
            <a:noFill/>
            <a:miter lim="800000"/>
            <a:headEnd/>
            <a:tailEnd/>
          </a:ln>
          <a:effectLst/>
        </p:spPr>
      </p:pic>
    </p:spTree>
    <p:extLst>
      <p:ext uri="{BB962C8B-B14F-4D97-AF65-F5344CB8AC3E}">
        <p14:creationId xmlns:p14="http://schemas.microsoft.com/office/powerpoint/2010/main" val="369470454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r" rtl="1">
              <a:buNone/>
            </a:pPr>
            <a:r>
              <a:rPr lang="ar-SA" dirty="0" smtClean="0">
                <a:latin typeface="Times New Roman" pitchFamily="18" charset="0"/>
                <a:cs typeface="Times New Roman" pitchFamily="18" charset="0"/>
              </a:rPr>
              <a:t>روشهاي بازرسي را مي‌توان به سه دسته عمده تقسيم بندي نمود:</a:t>
            </a:r>
            <a:endParaRPr lang="en-US" dirty="0" smtClean="0">
              <a:latin typeface="Times New Roman" pitchFamily="18" charset="0"/>
              <a:cs typeface="Times New Roman" pitchFamily="18" charset="0"/>
            </a:endParaRPr>
          </a:p>
          <a:p>
            <a:pPr algn="r" rtl="1">
              <a:buNone/>
            </a:pPr>
            <a:r>
              <a:rPr lang="ar-SA" b="1" dirty="0" smtClean="0">
                <a:latin typeface="Times New Roman" pitchFamily="18" charset="0"/>
                <a:cs typeface="Times New Roman" pitchFamily="18" charset="0"/>
              </a:rPr>
              <a:t>الف – بازرسي قضاوتي (</a:t>
            </a:r>
            <a:r>
              <a:rPr lang="en-US" b="1" dirty="0" smtClean="0">
                <a:latin typeface="Times New Roman" pitchFamily="18" charset="0"/>
                <a:cs typeface="Times New Roman" pitchFamily="18" charset="0"/>
              </a:rPr>
              <a:t>inspection</a:t>
            </a:r>
            <a:r>
              <a:rPr lang="fa-IR" b="1" dirty="0" smtClean="0">
                <a:latin typeface="Times New Roman" pitchFamily="18" charset="0"/>
                <a:cs typeface="Times New Roman" pitchFamily="18" charset="0"/>
              </a:rPr>
              <a:t> </a:t>
            </a:r>
            <a:r>
              <a:rPr lang="en-US" b="1" dirty="0" smtClean="0">
                <a:latin typeface="Times New Roman" pitchFamily="18" charset="0"/>
                <a:cs typeface="Times New Roman" pitchFamily="18" charset="0"/>
              </a:rPr>
              <a:t>judgment</a:t>
            </a:r>
            <a:r>
              <a:rPr lang="fa-IR" b="1" dirty="0" smtClean="0">
                <a:latin typeface="Times New Roman" pitchFamily="18" charset="0"/>
                <a:cs typeface="Times New Roman" pitchFamily="18" charset="0"/>
              </a:rPr>
              <a:t> </a:t>
            </a:r>
            <a:r>
              <a:rPr lang="ar-SA" b="1" dirty="0" smtClean="0">
                <a:latin typeface="Times New Roman" pitchFamily="18" charset="0"/>
                <a:cs typeface="Times New Roman" pitchFamily="18" charset="0"/>
              </a:rPr>
              <a:t>)</a:t>
            </a:r>
            <a:endParaRPr lang="en-US" dirty="0" smtClean="0">
              <a:latin typeface="Times New Roman" pitchFamily="18" charset="0"/>
              <a:cs typeface="Times New Roman" pitchFamily="18" charset="0"/>
            </a:endParaRPr>
          </a:p>
          <a:p>
            <a:pPr algn="r" rtl="1">
              <a:buNone/>
            </a:pPr>
            <a:r>
              <a:rPr lang="ar-SA" b="1" dirty="0" smtClean="0">
                <a:latin typeface="Times New Roman" pitchFamily="18" charset="0"/>
                <a:cs typeface="Times New Roman" pitchFamily="18" charset="0"/>
              </a:rPr>
              <a:t>ب – بازرسي همراه با بازخور اطلاعات </a:t>
            </a:r>
            <a:endParaRPr lang="fa-IR" b="1" dirty="0" smtClean="0">
              <a:latin typeface="Times New Roman" pitchFamily="18" charset="0"/>
              <a:cs typeface="Times New Roman" pitchFamily="18" charset="0"/>
            </a:endParaRPr>
          </a:p>
          <a:p>
            <a:pPr algn="r" rtl="1">
              <a:buNone/>
            </a:pPr>
            <a:r>
              <a:rPr lang="ar-SA" b="1" dirty="0" smtClean="0">
                <a:latin typeface="Times New Roman" pitchFamily="18" charset="0"/>
                <a:cs typeface="Times New Roman" pitchFamily="18" charset="0"/>
              </a:rPr>
              <a:t>(</a:t>
            </a:r>
            <a:r>
              <a:rPr lang="en-US" b="1" dirty="0" smtClean="0">
                <a:latin typeface="Times New Roman" pitchFamily="18" charset="0"/>
                <a:cs typeface="Times New Roman" pitchFamily="18" charset="0"/>
              </a:rPr>
              <a:t>informative inspection</a:t>
            </a:r>
            <a:r>
              <a:rPr lang="ar-SA" b="1" dirty="0" smtClean="0">
                <a:latin typeface="Times New Roman" pitchFamily="18" charset="0"/>
                <a:cs typeface="Times New Roman" pitchFamily="18" charset="0"/>
              </a:rPr>
              <a:t>)</a:t>
            </a:r>
            <a:endParaRPr lang="en-US" dirty="0" smtClean="0">
              <a:latin typeface="Times New Roman" pitchFamily="18" charset="0"/>
              <a:cs typeface="Times New Roman" pitchFamily="18" charset="0"/>
            </a:endParaRPr>
          </a:p>
          <a:p>
            <a:pPr algn="r" rtl="1">
              <a:buNone/>
            </a:pPr>
            <a:r>
              <a:rPr lang="ar-SA" b="1" dirty="0" smtClean="0">
                <a:latin typeface="Times New Roman" pitchFamily="18" charset="0"/>
                <a:cs typeface="Times New Roman" pitchFamily="18" charset="0"/>
              </a:rPr>
              <a:t>پ ـ‌ بازرسي سرمنشأ (</a:t>
            </a:r>
            <a:r>
              <a:rPr lang="en-US" b="1" dirty="0" smtClean="0">
                <a:latin typeface="Times New Roman" pitchFamily="18" charset="0"/>
                <a:cs typeface="Times New Roman" pitchFamily="18" charset="0"/>
              </a:rPr>
              <a:t>SOURCE INSPECTION</a:t>
            </a:r>
            <a:r>
              <a:rPr lang="ar-SA" b="1" dirty="0" smtClean="0">
                <a:latin typeface="Times New Roman" pitchFamily="18" charset="0"/>
                <a:cs typeface="Times New Roman" pitchFamily="18" charset="0"/>
              </a:rPr>
              <a:t>)</a:t>
            </a:r>
            <a:endParaRPr lang="en-US" dirty="0" smtClean="0">
              <a:latin typeface="Times New Roman" pitchFamily="18" charset="0"/>
              <a:cs typeface="Times New Roman" pitchFamily="18" charset="0"/>
            </a:endParaRPr>
          </a:p>
          <a:p>
            <a:pPr>
              <a:buNone/>
            </a:pPr>
            <a:endParaRPr lang="en-US" dirty="0">
              <a:latin typeface="Times New Roman" pitchFamily="18" charset="0"/>
              <a:cs typeface="Times New Roman" pitchFamily="18" charset="0"/>
            </a:endParaRPr>
          </a:p>
        </p:txBody>
      </p:sp>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21694270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SA" b="1" dirty="0" smtClean="0"/>
              <a:t>کنترل کيفيت انجام آزمايش</a:t>
            </a:r>
            <a:endParaRPr lang="en-US" b="1" dirty="0" smtClean="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259400616"/>
              </p:ext>
            </p:extLst>
          </p:nvPr>
        </p:nvGraphicFramePr>
        <p:xfrm>
          <a:off x="729049" y="1334527"/>
          <a:ext cx="10624751" cy="5128056"/>
        </p:xfrm>
        <a:graphic>
          <a:graphicData uri="http://schemas.openxmlformats.org/drawingml/2006/table">
            <a:tbl>
              <a:tblPr firstRow="1" firstCol="1" bandRow="1">
                <a:tableStyleId>{5C22544A-7EE6-4342-B048-85BDC9FD1C3A}</a:tableStyleId>
              </a:tblPr>
              <a:tblGrid>
                <a:gridCol w="10624751"/>
              </a:tblGrid>
              <a:tr h="222140">
                <a:tc>
                  <a:txBody>
                    <a:bodyPr/>
                    <a:lstStyle/>
                    <a:p>
                      <a:pPr marL="0" marR="0" algn="r" rtl="1">
                        <a:lnSpc>
                          <a:spcPct val="115000"/>
                        </a:lnSpc>
                        <a:spcBef>
                          <a:spcPts val="0"/>
                        </a:spcBef>
                        <a:spcAft>
                          <a:spcPts val="0"/>
                        </a:spcAft>
                      </a:pPr>
                      <a:r>
                        <a:rPr lang="ar-SA" sz="900">
                          <a:effectLst/>
                        </a:rPr>
                        <a:t>آيا دستورالعملی که درآن نحوه کنترل کيفيت انجام آزمايش هاي مختلف دربخش بيوشيمی و تفسيرنتايج آنها مکتوب شده ، موجود است ؟</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4286" marR="54286" marT="0" marB="0" anchor="ctr"/>
                </a:tc>
              </a:tr>
              <a:tr h="222140">
                <a:tc>
                  <a:txBody>
                    <a:bodyPr/>
                    <a:lstStyle/>
                    <a:p>
                      <a:pPr marL="0" marR="0" algn="r" rtl="1">
                        <a:lnSpc>
                          <a:spcPct val="115000"/>
                        </a:lnSpc>
                        <a:spcBef>
                          <a:spcPts val="0"/>
                        </a:spcBef>
                        <a:spcAft>
                          <a:spcPts val="0"/>
                        </a:spcAft>
                      </a:pPr>
                      <a:r>
                        <a:rPr lang="ar-SA" sz="900">
                          <a:effectLst/>
                        </a:rPr>
                        <a:t>آيا دستورالعملی که درآن نحوه کنترل کيفيت انجام آزمايش هاي مختلف دربخش هماتولوژی و تفسيرنتايج آنها مکتوب شده ، موجود است ؟</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4286" marR="54286" marT="0" marB="0" anchor="ctr"/>
                </a:tc>
              </a:tr>
              <a:tr h="392388">
                <a:tc>
                  <a:txBody>
                    <a:bodyPr/>
                    <a:lstStyle/>
                    <a:p>
                      <a:pPr marL="0" marR="0" algn="r" rtl="1">
                        <a:lnSpc>
                          <a:spcPct val="115000"/>
                        </a:lnSpc>
                        <a:spcBef>
                          <a:spcPts val="0"/>
                        </a:spcBef>
                        <a:spcAft>
                          <a:spcPts val="0"/>
                        </a:spcAft>
                      </a:pPr>
                      <a:r>
                        <a:rPr lang="ar-SA" sz="900">
                          <a:effectLst/>
                        </a:rPr>
                        <a:t>آيا دستورالعملی که درآن نحوه کنترل کيفيت انجام آزمايش هاي مختلف دربخش سرولوژی ايمونولوژی وتفسيرنتايج آنها مکتوب شده ، موجود است ؟</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4286" marR="54286" marT="0" marB="0" anchor="ctr"/>
                </a:tc>
              </a:tr>
              <a:tr h="222140">
                <a:tc>
                  <a:txBody>
                    <a:bodyPr/>
                    <a:lstStyle/>
                    <a:p>
                      <a:pPr marL="0" marR="0" algn="r" rtl="1">
                        <a:lnSpc>
                          <a:spcPct val="115000"/>
                        </a:lnSpc>
                        <a:spcBef>
                          <a:spcPts val="0"/>
                        </a:spcBef>
                        <a:spcAft>
                          <a:spcPts val="0"/>
                        </a:spcAft>
                      </a:pPr>
                      <a:r>
                        <a:rPr lang="ar-SA" sz="900">
                          <a:effectLst/>
                        </a:rPr>
                        <a:t>آيا دستورالعملی که درآن نحوه کنترل کيفيت انجام آزمايش هاي مختلف دربخش ميکروب شناسی و تفسيرنتايج آنها مکتوب شده ، موجود است ؟</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4286" marR="54286" marT="0" marB="0" anchor="ctr"/>
                </a:tc>
              </a:tr>
              <a:tr h="392388">
                <a:tc>
                  <a:txBody>
                    <a:bodyPr/>
                    <a:lstStyle/>
                    <a:p>
                      <a:pPr marL="0" marR="0" algn="r" rtl="1">
                        <a:lnSpc>
                          <a:spcPct val="115000"/>
                        </a:lnSpc>
                        <a:spcBef>
                          <a:spcPts val="0"/>
                        </a:spcBef>
                        <a:spcAft>
                          <a:spcPts val="0"/>
                        </a:spcAft>
                      </a:pPr>
                      <a:r>
                        <a:rPr lang="ar-SA" sz="900">
                          <a:effectLst/>
                        </a:rPr>
                        <a:t>آيا دستورالعملی که درآن نحوه کنترل کيفيت انجام آزمايش هاي مختلف در ساير بخش های آزمايشگاه و تفسيرنتايج آنها مکتوب شده ، موجود است ؟</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4286" marR="54286" marT="0" marB="0" anchor="ctr"/>
                </a:tc>
              </a:tr>
              <a:tr h="222140">
                <a:tc>
                  <a:txBody>
                    <a:bodyPr/>
                    <a:lstStyle/>
                    <a:p>
                      <a:pPr marL="0" marR="0" algn="r" rtl="1">
                        <a:lnSpc>
                          <a:spcPct val="115000"/>
                        </a:lnSpc>
                        <a:spcBef>
                          <a:spcPts val="0"/>
                        </a:spcBef>
                        <a:spcAft>
                          <a:spcPts val="0"/>
                        </a:spcAft>
                      </a:pPr>
                      <a:r>
                        <a:rPr lang="ar-SA" sz="900">
                          <a:effectLst/>
                        </a:rPr>
                        <a:t>آيا خطای مجاز برای روش های آزمايشگاهی کمی </a:t>
                      </a:r>
                      <a:r>
                        <a:rPr lang="en-US" sz="900">
                          <a:effectLst/>
                        </a:rPr>
                        <a:t>(quantitative)  </a:t>
                      </a:r>
                      <a:r>
                        <a:rPr lang="ar-SA" sz="900">
                          <a:effectLst/>
                        </a:rPr>
                        <a:t>تعيين شده است ؟</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4286" marR="54286" marT="0" marB="0" anchor="ctr"/>
                </a:tc>
              </a:tr>
              <a:tr h="373195">
                <a:tc>
                  <a:txBody>
                    <a:bodyPr/>
                    <a:lstStyle/>
                    <a:p>
                      <a:pPr marL="0" marR="0" algn="r" rtl="1">
                        <a:lnSpc>
                          <a:spcPct val="115000"/>
                        </a:lnSpc>
                        <a:spcBef>
                          <a:spcPts val="0"/>
                        </a:spcBef>
                        <a:spcAft>
                          <a:spcPts val="0"/>
                        </a:spcAft>
                      </a:pPr>
                      <a:r>
                        <a:rPr lang="ar-SA" sz="900">
                          <a:effectLst/>
                        </a:rPr>
                        <a:t>آيا کنترل هاي معتبر ومناسب در بخش های مختلف آزمايشگاه موجود بوده و بطورروزانه استفاده مي شود ؟</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4286" marR="54286" marT="0" marB="0" anchor="ctr"/>
                </a:tc>
              </a:tr>
              <a:tr h="392388">
                <a:tc>
                  <a:txBody>
                    <a:bodyPr/>
                    <a:lstStyle/>
                    <a:p>
                      <a:pPr marL="0" marR="0" algn="r" rtl="1">
                        <a:lnSpc>
                          <a:spcPct val="115000"/>
                        </a:lnSpc>
                        <a:spcBef>
                          <a:spcPts val="0"/>
                        </a:spcBef>
                        <a:spcAft>
                          <a:spcPts val="0"/>
                        </a:spcAft>
                      </a:pPr>
                      <a:r>
                        <a:rPr lang="ar-SA" sz="900">
                          <a:effectLst/>
                        </a:rPr>
                        <a:t>آيا سوابق انجام فعاليت هاي کنترل کيفيت دربخش بيوشيمی آزمايشگاه (ثبت نتايج آزمايش برروي نمونه کنترل ، رسم نمودارهاي مربوطه ، تفسير نتايج و... ) موجود است ؟</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4286" marR="54286" marT="0" marB="0" anchor="ctr"/>
                </a:tc>
              </a:tr>
              <a:tr h="392388">
                <a:tc>
                  <a:txBody>
                    <a:bodyPr/>
                    <a:lstStyle/>
                    <a:p>
                      <a:pPr marL="0" marR="0" algn="r" rtl="1">
                        <a:lnSpc>
                          <a:spcPct val="115000"/>
                        </a:lnSpc>
                        <a:spcBef>
                          <a:spcPts val="0"/>
                        </a:spcBef>
                        <a:spcAft>
                          <a:spcPts val="0"/>
                        </a:spcAft>
                      </a:pPr>
                      <a:r>
                        <a:rPr lang="ar-SA" sz="900">
                          <a:effectLst/>
                        </a:rPr>
                        <a:t>آيا سوابق انجام فعاليت هاي کنترل کيفيت دربخش هماتولوژی آزمايشگاه (ثبت نتايج آزمايش برروي نمونه کنترل ، رسم نمودارهاي مربوطه ، تفسير نتايج و استفاده ازروش های آماری کنترل کيفی ... ) موجود است ؟</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4286" marR="54286" marT="0" marB="0" anchor="ctr"/>
                </a:tc>
              </a:tr>
              <a:tr h="392388">
                <a:tc>
                  <a:txBody>
                    <a:bodyPr/>
                    <a:lstStyle/>
                    <a:p>
                      <a:pPr marL="0" marR="0" algn="r" rtl="1">
                        <a:lnSpc>
                          <a:spcPct val="115000"/>
                        </a:lnSpc>
                        <a:spcBef>
                          <a:spcPts val="0"/>
                        </a:spcBef>
                        <a:spcAft>
                          <a:spcPts val="0"/>
                        </a:spcAft>
                      </a:pPr>
                      <a:r>
                        <a:rPr lang="ar-SA" sz="900">
                          <a:effectLst/>
                        </a:rPr>
                        <a:t>آيا سوابق انجام فعاليت هاي کنترل کيفيت دربخش سرولوژی ايمونولوژی آزمايشگاه (ثبت نتايج آزمايش برروي نمونه کنترل های مثبت و منفی در هر سری از انجام کار، تفسير نتايج و... ) موجود است ؟</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4286" marR="54286" marT="0" marB="0" anchor="ctr"/>
                </a:tc>
              </a:tr>
              <a:tr h="392388">
                <a:tc>
                  <a:txBody>
                    <a:bodyPr/>
                    <a:lstStyle/>
                    <a:p>
                      <a:pPr marL="0" marR="0" algn="r" rtl="1">
                        <a:lnSpc>
                          <a:spcPct val="115000"/>
                        </a:lnSpc>
                        <a:spcBef>
                          <a:spcPts val="0"/>
                        </a:spcBef>
                        <a:spcAft>
                          <a:spcPts val="0"/>
                        </a:spcAft>
                      </a:pPr>
                      <a:r>
                        <a:rPr lang="ar-SA" sz="900">
                          <a:effectLst/>
                        </a:rPr>
                        <a:t>آيا سوابق انجام فعاليت هاي کنترل کيفيت دربخش ميکروب شناسی آزمايشگاه (کنترل محيط های کشت ، ديسک های آنتی بيوگرام ، کنترل معرف ها وآنتی سرم ها و... ) موجود است؟</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4286" marR="54286" marT="0" marB="0" anchor="ctr"/>
                </a:tc>
              </a:tr>
              <a:tr h="373195">
                <a:tc>
                  <a:txBody>
                    <a:bodyPr/>
                    <a:lstStyle/>
                    <a:p>
                      <a:pPr marL="0" marR="0" algn="r" rtl="1">
                        <a:lnSpc>
                          <a:spcPct val="115000"/>
                        </a:lnSpc>
                        <a:spcBef>
                          <a:spcPts val="0"/>
                        </a:spcBef>
                        <a:spcAft>
                          <a:spcPts val="0"/>
                        </a:spcAft>
                      </a:pPr>
                      <a:r>
                        <a:rPr lang="ar-SA" sz="900">
                          <a:effectLst/>
                        </a:rPr>
                        <a:t>آيا سوابق انجام فعاليت هاي کنترل کيفيت درساير بخش های آزمايشگاه  موجود است؟</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4286" marR="54286" marT="0" marB="0" anchor="ctr"/>
                </a:tc>
              </a:tr>
              <a:tr h="392388">
                <a:tc>
                  <a:txBody>
                    <a:bodyPr/>
                    <a:lstStyle/>
                    <a:p>
                      <a:pPr marL="0" marR="0" algn="r" rtl="1">
                        <a:lnSpc>
                          <a:spcPct val="115000"/>
                        </a:lnSpc>
                        <a:spcBef>
                          <a:spcPts val="0"/>
                        </a:spcBef>
                        <a:spcAft>
                          <a:spcPts val="0"/>
                        </a:spcAft>
                      </a:pPr>
                      <a:r>
                        <a:rPr lang="ar-SA" sz="900">
                          <a:effectLst/>
                        </a:rPr>
                        <a:t>آيا سوابقي که نشان دهد چگونه ازنتايج بدست آمده ازبرنامه هاي کنترل کيفيت جهت پيشگيری از بروز خطا يا انجام اقدامات اصلاحی استفاده شده ، موجود است ؟</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4286" marR="54286" marT="0" marB="0" anchor="ctr"/>
                </a:tc>
              </a:tr>
              <a:tr h="373195">
                <a:tc>
                  <a:txBody>
                    <a:bodyPr/>
                    <a:lstStyle/>
                    <a:p>
                      <a:pPr marL="0" marR="0" algn="r" rtl="1">
                        <a:lnSpc>
                          <a:spcPct val="115000"/>
                        </a:lnSpc>
                        <a:spcBef>
                          <a:spcPts val="0"/>
                        </a:spcBef>
                        <a:spcAft>
                          <a:spcPts val="0"/>
                        </a:spcAft>
                      </a:pPr>
                      <a:r>
                        <a:rPr lang="ar-SA" sz="900">
                          <a:effectLst/>
                        </a:rPr>
                        <a:t>آيا آزمايشگاه بطور مرتب وفعال در برنامه ارزيابی خارجی کيفيت مورد تاييد آزمايشگاه مرجع سلامت ، شركت مي كند ؟</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4286" marR="54286" marT="0" marB="0" anchor="ctr"/>
                </a:tc>
              </a:tr>
              <a:tr h="373195">
                <a:tc>
                  <a:txBody>
                    <a:bodyPr/>
                    <a:lstStyle/>
                    <a:p>
                      <a:pPr marL="0" marR="0" algn="r" rtl="1">
                        <a:lnSpc>
                          <a:spcPct val="115000"/>
                        </a:lnSpc>
                        <a:spcBef>
                          <a:spcPts val="0"/>
                        </a:spcBef>
                        <a:spcAft>
                          <a:spcPts val="0"/>
                        </a:spcAft>
                      </a:pPr>
                      <a:r>
                        <a:rPr lang="ar-SA" sz="900" dirty="0">
                          <a:effectLst/>
                        </a:rPr>
                        <a:t>آيا نتايج بدست آمده از برنامه هاي ارزيابی خارجی کيفيت جهت شناسايی ورفع خطاها مورد استفاده قرار می گيرد ؟</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54286" marR="54286" marT="0" marB="0" anchor="ctr"/>
                </a:tc>
              </a:tr>
            </a:tbl>
          </a:graphicData>
        </a:graphic>
      </p:graphicFrame>
    </p:spTree>
    <p:extLst>
      <p:ext uri="{BB962C8B-B14F-4D97-AF65-F5344CB8AC3E}">
        <p14:creationId xmlns:p14="http://schemas.microsoft.com/office/powerpoint/2010/main" val="405179915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r" rtl="1">
              <a:buNone/>
            </a:pPr>
            <a:r>
              <a:rPr lang="ar-SA" b="1" u="sng" dirty="0" smtClean="0">
                <a:cs typeface="B Nazanin" pitchFamily="2" charset="-78"/>
              </a:rPr>
              <a:t>تعريف پوكا يوكي:</a:t>
            </a:r>
            <a:endParaRPr lang="en-US" dirty="0" smtClean="0">
              <a:cs typeface="B Nazanin" pitchFamily="2" charset="-78"/>
            </a:endParaRPr>
          </a:p>
          <a:p>
            <a:pPr algn="r" rtl="1">
              <a:buNone/>
            </a:pPr>
            <a:r>
              <a:rPr lang="ar-SA" dirty="0" smtClean="0">
                <a:latin typeface="Times New Roman" pitchFamily="18" charset="0"/>
                <a:cs typeface="Times New Roman" pitchFamily="18" charset="0"/>
              </a:rPr>
              <a:t>پوكايوكي روشي است كه با استفاده از آن مي‌توان از بروز اشتباهات ساده انساني جلوگيري به عمل آورد بدين ترتيب كه با اعمال تغييرات دائمي در تجهيزات، فرآيندها يا رويه‌ها امكان بروز اشتباه را از بين برده و يا در صورت بروز اشتباه فوراً هشدار لازم را داد. تكنيك پوكا يوكي كه در اصطلاح امريكايي خطا ناپذيري (</a:t>
            </a:r>
            <a:r>
              <a:rPr lang="en-US" dirty="0" smtClean="0">
                <a:latin typeface="Times New Roman" pitchFamily="18" charset="0"/>
                <a:cs typeface="Times New Roman" pitchFamily="18" charset="0"/>
              </a:rPr>
              <a:t>MISTAKE PROOFING</a:t>
            </a:r>
            <a:r>
              <a:rPr lang="ar-SA" dirty="0" smtClean="0">
                <a:latin typeface="Times New Roman" pitchFamily="18" charset="0"/>
                <a:cs typeface="Times New Roman" pitchFamily="18" charset="0"/>
              </a:rPr>
              <a:t>) ناميده مي‌شود به عنوان يك مفهوم سالها است كه در بخش ايمني مخصوصا‌ در امريكا استفاده مي‌شود و ابداع كننده آن يك مهندس ژاپني به نام شي جيو شينگو (</a:t>
            </a:r>
            <a:r>
              <a:rPr lang="en-US" dirty="0" smtClean="0">
                <a:latin typeface="Times New Roman" pitchFamily="18" charset="0"/>
                <a:cs typeface="Times New Roman" pitchFamily="18" charset="0"/>
              </a:rPr>
              <a:t>SHIGEO SHINGO</a:t>
            </a:r>
            <a:r>
              <a:rPr lang="ar-SA" dirty="0" smtClean="0">
                <a:latin typeface="Times New Roman" pitchFamily="18" charset="0"/>
                <a:cs typeface="Times New Roman" pitchFamily="18" charset="0"/>
              </a:rPr>
              <a:t>) مي‌باشد.</a:t>
            </a:r>
            <a:endParaRPr lang="en-US" dirty="0" smtClean="0">
              <a:latin typeface="Times New Roman" pitchFamily="18" charset="0"/>
              <a:cs typeface="Times New Roman" pitchFamily="18" charset="0"/>
            </a:endParaRPr>
          </a:p>
          <a:p>
            <a:endParaRPr lang="en-US" dirty="0">
              <a:cs typeface="B Nazanin" pitchFamily="2" charset="-78"/>
            </a:endParaRPr>
          </a:p>
        </p:txBody>
      </p:sp>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413142397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r">
              <a:buNone/>
            </a:pPr>
            <a:r>
              <a:rPr lang="ar-SA" b="1" dirty="0" smtClean="0">
                <a:latin typeface="Times New Roman" pitchFamily="18" charset="0"/>
                <a:cs typeface="Times New Roman" pitchFamily="18" charset="0"/>
              </a:rPr>
              <a:t>پیشگیری از اتفاق خطا یا اشتباه</a:t>
            </a:r>
            <a:endParaRPr lang="en-US" dirty="0" smtClean="0">
              <a:latin typeface="Times New Roman" pitchFamily="18" charset="0"/>
              <a:cs typeface="Times New Roman" pitchFamily="18" charset="0"/>
            </a:endParaRPr>
          </a:p>
          <a:p>
            <a:pPr algn="r">
              <a:buNone/>
            </a:pPr>
            <a:r>
              <a:rPr lang="fa-IR" b="1" dirty="0" smtClean="0">
                <a:latin typeface="Times New Roman" pitchFamily="18" charset="0"/>
                <a:cs typeface="Times New Roman" pitchFamily="18" charset="0"/>
              </a:rPr>
              <a:t>تشخیص سریع عدم انطباق در زمان اتفاق </a:t>
            </a:r>
            <a:br>
              <a:rPr lang="fa-IR" b="1" dirty="0" smtClean="0">
                <a:latin typeface="Times New Roman" pitchFamily="18" charset="0"/>
                <a:cs typeface="Times New Roman" pitchFamily="18" charset="0"/>
              </a:rPr>
            </a:br>
            <a:r>
              <a:rPr lang="fa-IR" b="1" dirty="0" smtClean="0">
                <a:latin typeface="Times New Roman" pitchFamily="18" charset="0"/>
                <a:cs typeface="Times New Roman" pitchFamily="18" charset="0"/>
              </a:rPr>
              <a:t>توقف سریع فرایند برای پیشگیری از تولید کالای معیوب بیشتر</a:t>
            </a:r>
            <a:br>
              <a:rPr lang="fa-IR" b="1" dirty="0" smtClean="0">
                <a:latin typeface="Times New Roman" pitchFamily="18" charset="0"/>
                <a:cs typeface="Times New Roman" pitchFamily="18" charset="0"/>
              </a:rPr>
            </a:br>
            <a:r>
              <a:rPr lang="fa-IR" b="1" dirty="0" smtClean="0">
                <a:latin typeface="Times New Roman" pitchFamily="18" charset="0"/>
                <a:cs typeface="Times New Roman" pitchFamily="18" charset="0"/>
              </a:rPr>
              <a:t>اصلاح علت های ریشه ای مشکلات فرایند قبل از ادامه مجدد تولید</a:t>
            </a:r>
            <a:endParaRPr lang="en-US" dirty="0" smtClean="0">
              <a:latin typeface="Times New Roman" pitchFamily="18" charset="0"/>
              <a:cs typeface="Times New Roman" pitchFamily="18" charset="0"/>
            </a:endParaRPr>
          </a:p>
          <a:p>
            <a:endParaRPr lang="en-US" dirty="0">
              <a:latin typeface="Times New Roman" pitchFamily="18" charset="0"/>
              <a:cs typeface="Times New Roman" pitchFamily="18" charset="0"/>
            </a:endParaRPr>
          </a:p>
        </p:txBody>
      </p:sp>
      <p:sp>
        <p:nvSpPr>
          <p:cNvPr id="2" name="Title 1"/>
          <p:cNvSpPr>
            <a:spLocks noGrp="1"/>
          </p:cNvSpPr>
          <p:nvPr>
            <p:ph type="title"/>
          </p:nvPr>
        </p:nvSpPr>
        <p:spPr/>
        <p:txBody>
          <a:bodyPr>
            <a:normAutofit/>
          </a:bodyPr>
          <a:lstStyle/>
          <a:p>
            <a:pPr algn="r"/>
            <a:r>
              <a:rPr lang="fa-IR" b="1" dirty="0" smtClean="0">
                <a:latin typeface="Times New Roman" pitchFamily="18" charset="0"/>
                <a:cs typeface="Times New Roman" pitchFamily="18" charset="0"/>
              </a:rPr>
              <a:t>مزایای پوکا یوکه</a:t>
            </a: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13619310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r">
              <a:buNone/>
            </a:pPr>
            <a:r>
              <a:rPr lang="ar-SA" b="1" dirty="0" smtClean="0">
                <a:latin typeface="Times New Roman" pitchFamily="18" charset="0"/>
                <a:cs typeface="Times New Roman" pitchFamily="18" charset="0"/>
              </a:rPr>
              <a:t>پیشگیری از اشتباه در دیسکت</a:t>
            </a:r>
            <a:endParaRPr lang="en-US" dirty="0" smtClean="0">
              <a:latin typeface="Times New Roman" pitchFamily="18" charset="0"/>
              <a:cs typeface="Times New Roman" pitchFamily="18" charset="0"/>
            </a:endParaRPr>
          </a:p>
          <a:p>
            <a:pPr algn="r">
              <a:buNone/>
            </a:pPr>
            <a:r>
              <a:rPr lang="ar-SA" b="1" dirty="0" smtClean="0">
                <a:latin typeface="Times New Roman" pitchFamily="18" charset="0"/>
                <a:cs typeface="Times New Roman" pitchFamily="18" charset="0"/>
              </a:rPr>
              <a:t>طراحی سه شاخه و پیریز</a:t>
            </a:r>
            <a:endParaRPr lang="en-US" dirty="0" smtClean="0">
              <a:latin typeface="Times New Roman" pitchFamily="18" charset="0"/>
              <a:cs typeface="Times New Roman" pitchFamily="18" charset="0"/>
            </a:endParaRPr>
          </a:p>
          <a:p>
            <a:pPr algn="r">
              <a:buNone/>
            </a:pPr>
            <a:r>
              <a:rPr lang="ar-SA" b="1" dirty="0" smtClean="0">
                <a:latin typeface="Times New Roman" pitchFamily="18" charset="0"/>
                <a:cs typeface="Times New Roman" pitchFamily="18" charset="0"/>
              </a:rPr>
              <a:t>استفاده از بارکد</a:t>
            </a:r>
            <a:endParaRPr lang="en-US" dirty="0" smtClean="0">
              <a:latin typeface="Times New Roman" pitchFamily="18" charset="0"/>
              <a:cs typeface="Times New Roman" pitchFamily="18" charset="0"/>
            </a:endParaRPr>
          </a:p>
          <a:p>
            <a:pPr algn="r">
              <a:buNone/>
            </a:pPr>
            <a:r>
              <a:rPr lang="ar-SA" b="1" dirty="0" smtClean="0">
                <a:latin typeface="Times New Roman" pitchFamily="18" charset="0"/>
                <a:cs typeface="Times New Roman" pitchFamily="18" charset="0"/>
              </a:rPr>
              <a:t>سیستم دزد گیر در فروشگاه ها</a:t>
            </a:r>
            <a:endParaRPr lang="en-US" dirty="0" smtClean="0">
              <a:latin typeface="Times New Roman" pitchFamily="18" charset="0"/>
              <a:cs typeface="Times New Roman" pitchFamily="18" charset="0"/>
            </a:endParaRPr>
          </a:p>
          <a:p>
            <a:endParaRPr lang="en-US" dirty="0">
              <a:latin typeface="Times New Roman" pitchFamily="18" charset="0"/>
              <a:cs typeface="Times New Roman" pitchFamily="18" charset="0"/>
            </a:endParaRPr>
          </a:p>
        </p:txBody>
      </p:sp>
      <p:sp>
        <p:nvSpPr>
          <p:cNvPr id="2" name="Title 1"/>
          <p:cNvSpPr>
            <a:spLocks noGrp="1"/>
          </p:cNvSpPr>
          <p:nvPr>
            <p:ph type="title"/>
          </p:nvPr>
        </p:nvSpPr>
        <p:spPr/>
        <p:txBody>
          <a:bodyPr>
            <a:normAutofit/>
          </a:bodyPr>
          <a:lstStyle/>
          <a:p>
            <a:pPr algn="r"/>
            <a:r>
              <a:rPr lang="fa-IR" dirty="0" smtClean="0">
                <a:latin typeface="Times New Roman" pitchFamily="18" charset="0"/>
                <a:cs typeface="Times New Roman" pitchFamily="18" charset="0"/>
              </a:rPr>
              <a:t>مثال هاي كاربردي از پوكا يوكه</a:t>
            </a: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343898689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809852" y="714356"/>
            <a:ext cx="6400800" cy="5357850"/>
          </a:xfrm>
        </p:spPr>
        <p:txBody>
          <a:bodyPr/>
          <a:lstStyle/>
          <a:p>
            <a:endParaRPr lang="en-US" dirty="0"/>
          </a:p>
        </p:txBody>
      </p:sp>
      <p:pic>
        <p:nvPicPr>
          <p:cNvPr id="4" name="Picture 3"/>
          <p:cNvPicPr/>
          <p:nvPr/>
        </p:nvPicPr>
        <p:blipFill>
          <a:blip r:embed="rId2" cstate="print"/>
          <a:srcRect l="28846" t="17692" r="21314" b="10769"/>
          <a:stretch>
            <a:fillRect/>
          </a:stretch>
        </p:blipFill>
        <p:spPr bwMode="auto">
          <a:xfrm>
            <a:off x="1524000" y="0"/>
            <a:ext cx="9144000" cy="6858000"/>
          </a:xfrm>
          <a:prstGeom prst="rect">
            <a:avLst/>
          </a:prstGeom>
          <a:noFill/>
          <a:ln w="9525">
            <a:noFill/>
            <a:miter lim="800000"/>
            <a:headEnd/>
            <a:tailEnd/>
          </a:ln>
        </p:spPr>
      </p:pic>
    </p:spTree>
    <p:extLst>
      <p:ext uri="{BB962C8B-B14F-4D97-AF65-F5344CB8AC3E}">
        <p14:creationId xmlns:p14="http://schemas.microsoft.com/office/powerpoint/2010/main" val="4077280707"/>
      </p:ext>
    </p:extLst>
  </p:cSld>
  <p:clrMapOvr>
    <a:masterClrMapping/>
  </p:clrMapOvr>
  <p:transition>
    <p:dissolv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pPr algn="r"/>
            <a:r>
              <a:rPr lang="fa-IR" altLang="en-US" dirty="0" smtClean="0"/>
              <a:t>مهم است که </a:t>
            </a:r>
            <a:r>
              <a:rPr lang="fa-IR" altLang="en-US" dirty="0" err="1" smtClean="0"/>
              <a:t>بدانيم</a:t>
            </a:r>
            <a:r>
              <a:rPr lang="fa-IR" altLang="en-US" dirty="0" smtClean="0"/>
              <a:t> :</a:t>
            </a:r>
            <a:endParaRPr lang="en-US" altLang="en-US" dirty="0" smtClean="0"/>
          </a:p>
        </p:txBody>
      </p:sp>
      <p:sp>
        <p:nvSpPr>
          <p:cNvPr id="7171" name="Content Placeholder 2"/>
          <p:cNvSpPr>
            <a:spLocks noGrp="1"/>
          </p:cNvSpPr>
          <p:nvPr>
            <p:ph idx="1"/>
          </p:nvPr>
        </p:nvSpPr>
        <p:spPr/>
        <p:txBody>
          <a:bodyPr/>
          <a:lstStyle/>
          <a:p>
            <a:pPr algn="r" rtl="1">
              <a:lnSpc>
                <a:spcPct val="150000"/>
              </a:lnSpc>
              <a:buFont typeface="Symbol" pitchFamily="18" charset="2"/>
              <a:buChar char="§"/>
              <a:defRPr/>
            </a:pPr>
            <a:r>
              <a:rPr lang="fa-IR" dirty="0" smtClean="0"/>
              <a:t>نقطه شروع هميشه ثابت نيست</a:t>
            </a:r>
          </a:p>
          <a:p>
            <a:pPr algn="r" rtl="1">
              <a:lnSpc>
                <a:spcPct val="150000"/>
              </a:lnSpc>
              <a:buFont typeface="Symbol" pitchFamily="18" charset="2"/>
              <a:buChar char="§"/>
              <a:defRPr/>
            </a:pPr>
            <a:r>
              <a:rPr lang="fa-IR" dirty="0" smtClean="0">
                <a:solidFill>
                  <a:srgbClr val="FFC000"/>
                </a:solidFill>
              </a:rPr>
              <a:t>نحوه طراحی هميشه يکسان نيست</a:t>
            </a:r>
          </a:p>
          <a:p>
            <a:pPr algn="r" rtl="1">
              <a:lnSpc>
                <a:spcPct val="150000"/>
              </a:lnSpc>
              <a:buFont typeface="Symbol" pitchFamily="18" charset="2"/>
              <a:buChar char="§"/>
              <a:defRPr/>
            </a:pPr>
            <a:r>
              <a:rPr lang="fa-IR" dirty="0" smtClean="0"/>
              <a:t>بايد تمام ارکان سيستم کيفيت در نظر گرفته شوداما...</a:t>
            </a:r>
            <a:endParaRPr lang="fa-IR" dirty="0" smtClean="0">
              <a:solidFill>
                <a:srgbClr val="92D050"/>
              </a:solidFill>
            </a:endParaRPr>
          </a:p>
          <a:p>
            <a:pPr algn="r" rtl="1">
              <a:lnSpc>
                <a:spcPct val="150000"/>
              </a:lnSpc>
              <a:buFont typeface="Symbol" pitchFamily="18" charset="2"/>
              <a:buChar char="§"/>
              <a:defRPr/>
            </a:pPr>
            <a:r>
              <a:rPr lang="fa-IR" dirty="0" smtClean="0">
                <a:solidFill>
                  <a:srgbClr val="92D050"/>
                </a:solidFill>
              </a:rPr>
              <a:t>حرکت بايد </a:t>
            </a:r>
            <a:r>
              <a:rPr lang="fa-IR" u="wavyHeavy" dirty="0" smtClean="0">
                <a:solidFill>
                  <a:srgbClr val="92D050"/>
                </a:solidFill>
              </a:rPr>
              <a:t>مرحله به مرحله </a:t>
            </a:r>
            <a:r>
              <a:rPr lang="fa-IR" dirty="0" smtClean="0">
                <a:solidFill>
                  <a:srgbClr val="92D050"/>
                </a:solidFill>
              </a:rPr>
              <a:t>باشد</a:t>
            </a:r>
          </a:p>
          <a:p>
            <a:pPr algn="r" rtl="1">
              <a:lnSpc>
                <a:spcPct val="150000"/>
              </a:lnSpc>
              <a:buFont typeface="Symbol" pitchFamily="18" charset="2"/>
              <a:buChar char="§"/>
              <a:defRPr/>
            </a:pPr>
            <a:r>
              <a:rPr lang="fa-IR" dirty="0" smtClean="0">
                <a:solidFill>
                  <a:srgbClr val="FF0000"/>
                </a:solidFill>
              </a:rPr>
              <a:t>اهداف بايد </a:t>
            </a:r>
            <a:r>
              <a:rPr lang="fa-IR" u="wavyHeavy" dirty="0" smtClean="0">
                <a:solidFill>
                  <a:srgbClr val="FF0000"/>
                </a:solidFill>
              </a:rPr>
              <a:t>واقعی و قابل دستيابی </a:t>
            </a:r>
            <a:r>
              <a:rPr lang="fa-IR" dirty="0" smtClean="0">
                <a:solidFill>
                  <a:srgbClr val="FF0000"/>
                </a:solidFill>
              </a:rPr>
              <a:t>باشند </a:t>
            </a:r>
            <a:endParaRPr lang="en-US" dirty="0" smtClean="0">
              <a:solidFill>
                <a:srgbClr val="FF0000"/>
              </a:solidFill>
            </a:endParaRPr>
          </a:p>
        </p:txBody>
      </p:sp>
    </p:spTree>
    <p:extLst>
      <p:ext uri="{BB962C8B-B14F-4D97-AF65-F5344CB8AC3E}">
        <p14:creationId xmlns:p14="http://schemas.microsoft.com/office/powerpoint/2010/main" val="16341595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ctrTitle"/>
          </p:nvPr>
        </p:nvSpPr>
        <p:spPr/>
        <p:txBody>
          <a:bodyPr>
            <a:normAutofit fontScale="90000"/>
          </a:bodyPr>
          <a:lstStyle/>
          <a:p>
            <a:pPr eaLnBrk="1" hangingPunct="1"/>
            <a:r>
              <a:rPr kumimoji="1" lang="zh-TW" altLang="en-US" smtClean="0">
                <a:solidFill>
                  <a:schemeClr val="tx2"/>
                </a:solidFill>
              </a:rPr>
              <a:t>“</a:t>
            </a:r>
            <a:r>
              <a:rPr kumimoji="1" lang="en-US" altLang="zh-TW" i="1" smtClean="0">
                <a:solidFill>
                  <a:schemeClr val="tx2"/>
                </a:solidFill>
              </a:rPr>
              <a:t>The system approach begins when first you see the world through the eyes of another”</a:t>
            </a:r>
          </a:p>
        </p:txBody>
      </p:sp>
      <p:sp>
        <p:nvSpPr>
          <p:cNvPr id="40963" name="Rectangle 3"/>
          <p:cNvSpPr>
            <a:spLocks noGrp="1" noChangeArrowheads="1"/>
          </p:cNvSpPr>
          <p:nvPr>
            <p:ph type="subTitle" idx="1"/>
          </p:nvPr>
        </p:nvSpPr>
        <p:spPr/>
        <p:txBody>
          <a:bodyPr/>
          <a:lstStyle/>
          <a:p>
            <a:pPr eaLnBrk="1" hangingPunct="1">
              <a:buClr>
                <a:schemeClr val="accent1"/>
              </a:buClr>
              <a:buSzPct val="75000"/>
              <a:buFont typeface="Monotype Sorts"/>
              <a:buNone/>
            </a:pPr>
            <a:endParaRPr kumimoji="1" lang="zh-TW" altLang="en-US" smtClean="0">
              <a:solidFill>
                <a:schemeClr val="tx1"/>
              </a:solidFill>
            </a:endParaRPr>
          </a:p>
          <a:p>
            <a:pPr eaLnBrk="1" hangingPunct="1">
              <a:buClr>
                <a:schemeClr val="accent1"/>
              </a:buClr>
              <a:buSzPct val="75000"/>
              <a:buFont typeface="Monotype Sorts"/>
              <a:buNone/>
            </a:pPr>
            <a:r>
              <a:rPr kumimoji="1" lang="en-US" altLang="zh-TW" smtClean="0">
                <a:solidFill>
                  <a:schemeClr val="tx1"/>
                </a:solidFill>
              </a:rPr>
              <a:t>C.W. Churchman</a:t>
            </a:r>
          </a:p>
          <a:p>
            <a:pPr eaLnBrk="1" hangingPunct="1">
              <a:buClr>
                <a:schemeClr val="accent1"/>
              </a:buClr>
              <a:buSzPct val="75000"/>
              <a:buFont typeface="Monotype Sorts"/>
              <a:buNone/>
            </a:pPr>
            <a:r>
              <a:rPr kumimoji="1" lang="en-US" altLang="zh-TW" smtClean="0">
                <a:solidFill>
                  <a:schemeClr val="tx1"/>
                </a:solidFill>
              </a:rPr>
              <a:t>1968</a:t>
            </a:r>
          </a:p>
        </p:txBody>
      </p:sp>
    </p:spTree>
    <p:extLst>
      <p:ext uri="{BB962C8B-B14F-4D97-AF65-F5344CB8AC3E}">
        <p14:creationId xmlns:p14="http://schemas.microsoft.com/office/powerpoint/2010/main" val="32509687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t>کنترل کیفیت در آزمایشهای بیوشیمی و سایر آزمایشهای </a:t>
            </a:r>
            <a:r>
              <a:rPr lang="en-US" b="1" dirty="0" smtClean="0"/>
              <a:t/>
            </a:r>
            <a:br>
              <a:rPr lang="en-US" b="1" dirty="0" smtClean="0"/>
            </a:br>
            <a:r>
              <a:rPr lang="fa-IR" b="1" dirty="0" smtClean="0"/>
              <a:t>کمی </a:t>
            </a:r>
            <a:r>
              <a:rPr lang="en-US" b="1" dirty="0" smtClean="0"/>
              <a:t>(quantitative)</a:t>
            </a:r>
          </a:p>
        </p:txBody>
      </p:sp>
      <p:sp>
        <p:nvSpPr>
          <p:cNvPr id="3" name="Content Placeholder 2"/>
          <p:cNvSpPr>
            <a:spLocks noGrp="1"/>
          </p:cNvSpPr>
          <p:nvPr>
            <p:ph idx="1"/>
          </p:nvPr>
        </p:nvSpPr>
        <p:spPr/>
        <p:txBody>
          <a:bodyPr>
            <a:normAutofit fontScale="55000" lnSpcReduction="20000"/>
          </a:bodyPr>
          <a:lstStyle/>
          <a:p>
            <a:pPr marL="0" indent="0" algn="r" rtl="1">
              <a:buNone/>
            </a:pPr>
            <a:r>
              <a:rPr lang="fa-IR" b="1" dirty="0"/>
              <a:t>اجرای گام به گام کنترل داخلی کیفیت </a:t>
            </a:r>
            <a:endParaRPr lang="en-US" dirty="0"/>
          </a:p>
          <a:p>
            <a:pPr lvl="0" algn="r" rtl="1"/>
            <a:r>
              <a:rPr lang="fa-IR" dirty="0" smtClean="0"/>
              <a:t>1عدم </a:t>
            </a:r>
            <a:r>
              <a:rPr lang="fa-IR" dirty="0"/>
              <a:t>دقت </a:t>
            </a:r>
            <a:r>
              <a:rPr lang="fa-IR" dirty="0" smtClean="0"/>
              <a:t>مجاز و خطای کل مجاز را از مراحع انتخاب نمائید</a:t>
            </a:r>
            <a:r>
              <a:rPr lang="fa-IR" dirty="0"/>
              <a:t>.</a:t>
            </a:r>
            <a:endParaRPr lang="en-US" dirty="0"/>
          </a:p>
          <a:p>
            <a:pPr lvl="0" algn="r" rtl="1"/>
            <a:r>
              <a:rPr lang="fa-IR" dirty="0" smtClean="0"/>
              <a:t>2نمونه </a:t>
            </a:r>
            <a:r>
              <a:rPr lang="fa-IR" dirty="0"/>
              <a:t>های کنترلی مناسب را حتی الامکان دردو غلظت انتخاب کنید.</a:t>
            </a:r>
            <a:endParaRPr lang="en-US" dirty="0"/>
          </a:p>
          <a:p>
            <a:pPr lvl="0" algn="r" rtl="1"/>
            <a:r>
              <a:rPr lang="fa-IR" dirty="0" smtClean="0"/>
              <a:t>3نمونه </a:t>
            </a:r>
            <a:r>
              <a:rPr lang="fa-IR" dirty="0"/>
              <a:t>های کنترلی را به یکی از راههای زیر ، 20 بار آزمایش نمائید تا 20 خوانده بدست </a:t>
            </a:r>
            <a:r>
              <a:rPr lang="fa-IR" dirty="0" smtClean="0"/>
              <a:t>آی</a:t>
            </a:r>
          </a:p>
          <a:p>
            <a:pPr lvl="0" algn="r" rtl="1"/>
            <a:r>
              <a:rPr lang="fa-IR" dirty="0" smtClean="0"/>
              <a:t> </a:t>
            </a:r>
            <a:r>
              <a:rPr lang="fa-IR" dirty="0"/>
              <a:t>3-1 بهتر است این تعداد خوانده از تکرار آزمایش در 20روز کاری (3هفته ) حاصل گردد.</a:t>
            </a:r>
            <a:endParaRPr lang="en-US" dirty="0"/>
          </a:p>
          <a:p>
            <a:pPr algn="r" rtl="1"/>
            <a:r>
              <a:rPr lang="fa-IR" dirty="0"/>
              <a:t>3-2 روش دیگر ، انجام آزمایش بصورت دو تایی در 10 روز کاری است.</a:t>
            </a:r>
            <a:endParaRPr lang="en-US" dirty="0"/>
          </a:p>
          <a:p>
            <a:pPr algn="r" rtl="1"/>
            <a:r>
              <a:rPr lang="fa-IR" dirty="0"/>
              <a:t>3-3 در صورت عدم امکان اجرای روشهای فوق می توان در 5 روز کاری ، نمونه کنترلی را 4 بار هر روز آزمایش نمود.</a:t>
            </a:r>
            <a:endParaRPr lang="en-US" dirty="0"/>
          </a:p>
          <a:p>
            <a:pPr algn="r" rtl="1"/>
            <a:r>
              <a:rPr lang="fa-IR" dirty="0"/>
              <a:t>    طولانی شدن این مرحله و آزمایش نمونه کنترلی در روزهای کاری مختلف باعث می شود باتاثیر متغییرهای که بطور معمول در آزمایشگاه وجود دارند، نتایج واقعی تری بدست آید.هرچه این مرحله کوتاهر شود تاثیر متغیرها کمتر شده ونتایجی نزدیک به هم حاصل می گردند.بدیهی است در این شرایط محدوده چارت بسیار کوچک و غیر واقعی شده و طبیعتا در مراحل بعدی موارد رد کاذب نتایج (</a:t>
            </a:r>
            <a:r>
              <a:rPr lang="en-US" dirty="0"/>
              <a:t>False rejection</a:t>
            </a:r>
            <a:r>
              <a:rPr lang="fa-IR" dirty="0"/>
              <a:t>) افزایش می یابد.</a:t>
            </a:r>
            <a:endParaRPr lang="en-US" dirty="0"/>
          </a:p>
          <a:p>
            <a:pPr lvl="0" algn="r" rtl="1"/>
            <a:r>
              <a:rPr lang="fa-IR" dirty="0" smtClean="0"/>
              <a:t>4میانگین </a:t>
            </a:r>
            <a:r>
              <a:rPr lang="fa-IR" dirty="0"/>
              <a:t>، انحراف معیار و ضریب انحراف را محاسبه نمائید. </a:t>
            </a:r>
            <a:endParaRPr lang="en-US" dirty="0"/>
          </a:p>
          <a:p>
            <a:pPr lvl="0" algn="r" rtl="1"/>
            <a:r>
              <a:rPr lang="fa-IR" dirty="0"/>
              <a:t>5</a:t>
            </a:r>
            <a:r>
              <a:rPr lang="fa-IR" dirty="0" smtClean="0"/>
              <a:t>قابلیت </a:t>
            </a:r>
            <a:r>
              <a:rPr lang="fa-IR" dirty="0"/>
              <a:t>تکرارپذیری (</a:t>
            </a:r>
            <a:r>
              <a:rPr lang="en-US" dirty="0"/>
              <a:t>SD</a:t>
            </a:r>
            <a:r>
              <a:rPr lang="fa-IR" dirty="0"/>
              <a:t> یا </a:t>
            </a:r>
            <a:r>
              <a:rPr lang="en-US" dirty="0"/>
              <a:t>CV %</a:t>
            </a:r>
            <a:r>
              <a:rPr lang="fa-IR" dirty="0"/>
              <a:t> ) بدست آمده را با عدم دقت مجازی که قبلا تعیین نموده اید، مقایسه نمایید.اگرنتایج درمحدوده خطای مجاز قرار داشت کار را طبق بند 6 ادامه دهید در غیر این صورت عوامل ایجاد خطا را جستجو و پس از رفع مشکل ، مجددا مراحل 1-4 را اجرا نمایئد.در صورتیکه علیرغم بررسی متغییرها ، مشکل رفع نشده باشد با تولید کننده فرآورده یا دستگاه تماس بگیرید.</a:t>
            </a:r>
            <a:endParaRPr lang="en-US" dirty="0"/>
          </a:p>
          <a:p>
            <a:pPr lvl="0" algn="r" rtl="1"/>
            <a:r>
              <a:rPr lang="fa-IR" dirty="0" smtClean="0"/>
              <a:t>6برای </a:t>
            </a:r>
            <a:r>
              <a:rPr lang="fa-IR" dirty="0"/>
              <a:t>هر غلظت از نمونه کنترلی ، با استفاده ازمیانگین و انحراف معیار ،چارت کنترلی ترسیم نمایید.</a:t>
            </a:r>
            <a:endParaRPr lang="en-US" dirty="0"/>
          </a:p>
          <a:p>
            <a:pPr lvl="0" algn="r" rtl="1"/>
            <a:r>
              <a:rPr lang="fa-IR" dirty="0" smtClean="0"/>
              <a:t>7در </a:t>
            </a:r>
            <a:r>
              <a:rPr lang="fa-IR" dirty="0"/>
              <a:t>هر سری کاری حتی المکان دو کنترل در دو غلظت مختلف را مورد آزمایش قرار داده و نتیجه را روی منحنی مربوطه علامتگذاری نمایید.</a:t>
            </a:r>
            <a:endParaRPr lang="en-US" dirty="0"/>
          </a:p>
        </p:txBody>
      </p:sp>
    </p:spTree>
    <p:extLst>
      <p:ext uri="{BB962C8B-B14F-4D97-AF65-F5344CB8AC3E}">
        <p14:creationId xmlns:p14="http://schemas.microsoft.com/office/powerpoint/2010/main" val="18441498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5481" y="494270"/>
            <a:ext cx="10231395" cy="5832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0634502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p:cNvPicPr>
          <p:nvPr>
            <p:ph idx="1"/>
          </p:nvPr>
        </p:nvPicPr>
        <p:blipFill>
          <a:blip r:embed="rId2" cstate="print"/>
          <a:srcRect/>
          <a:stretch>
            <a:fillRect/>
          </a:stretch>
        </p:blipFill>
        <p:spPr bwMode="auto">
          <a:xfrm>
            <a:off x="3624263" y="2667795"/>
            <a:ext cx="4943475" cy="2390775"/>
          </a:xfrm>
          <a:prstGeom prst="rect">
            <a:avLst/>
          </a:prstGeom>
          <a:noFill/>
          <a:ln w="9525">
            <a:noFill/>
            <a:miter lim="800000"/>
            <a:headEnd/>
            <a:tailEnd/>
          </a:ln>
        </p:spPr>
      </p:pic>
    </p:spTree>
    <p:extLst>
      <p:ext uri="{BB962C8B-B14F-4D97-AF65-F5344CB8AC3E}">
        <p14:creationId xmlns:p14="http://schemas.microsoft.com/office/powerpoint/2010/main" val="27481367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pPr algn="r" rtl="1">
              <a:buNone/>
            </a:pPr>
            <a:r>
              <a:rPr lang="en-US" dirty="0" smtClean="0"/>
              <a:t>1</a:t>
            </a:r>
            <a:r>
              <a:rPr lang="en-US" baseline="-25000" dirty="0" smtClean="0"/>
              <a:t>2s</a:t>
            </a:r>
            <a:r>
              <a:rPr lang="fa-IR" dirty="0" smtClean="0"/>
              <a:t>.  يك كنترل خارج از محدوده </a:t>
            </a:r>
            <a:r>
              <a:rPr lang="en-US" dirty="0" smtClean="0">
                <a:sym typeface="Symbol"/>
              </a:rPr>
              <a:t></a:t>
            </a:r>
            <a:r>
              <a:rPr lang="en-US" dirty="0" smtClean="0"/>
              <a:t>2SD</a:t>
            </a:r>
            <a:r>
              <a:rPr lang="fa-IR" dirty="0" smtClean="0"/>
              <a:t>  به معني هشدار بوده و لزوم بررسي ساير قوانين را مطرح مي‌سازد.</a:t>
            </a:r>
            <a:endParaRPr lang="en-US" dirty="0" smtClean="0"/>
          </a:p>
          <a:p>
            <a:pPr algn="r" rtl="1">
              <a:buNone/>
            </a:pPr>
            <a:r>
              <a:rPr lang="en-US" dirty="0" smtClean="0"/>
              <a:t>1</a:t>
            </a:r>
            <a:r>
              <a:rPr lang="en-US" baseline="-25000" dirty="0" smtClean="0"/>
              <a:t>3s</a:t>
            </a:r>
            <a:r>
              <a:rPr lang="fa-IR" dirty="0" smtClean="0"/>
              <a:t>.  يك كنترل خارج از محدوده </a:t>
            </a:r>
            <a:r>
              <a:rPr lang="en-US" dirty="0" smtClean="0">
                <a:sym typeface="Symbol"/>
              </a:rPr>
              <a:t></a:t>
            </a:r>
            <a:r>
              <a:rPr lang="en-US" dirty="0" smtClean="0"/>
              <a:t>3SD </a:t>
            </a:r>
            <a:r>
              <a:rPr lang="fa-IR" dirty="0" smtClean="0"/>
              <a:t> باعث رد نتايج شده و مي‌تواند نشان‌دهنده خطاي راندوم يا شروع خطاي سيستماتيك باشد.</a:t>
            </a:r>
            <a:endParaRPr lang="en-US" dirty="0" smtClean="0"/>
          </a:p>
          <a:p>
            <a:pPr algn="r" rtl="1">
              <a:buNone/>
            </a:pPr>
            <a:r>
              <a:rPr lang="en-US" dirty="0" smtClean="0"/>
              <a:t>2</a:t>
            </a:r>
            <a:r>
              <a:rPr lang="en-US" baseline="-25000" dirty="0" smtClean="0"/>
              <a:t>2s</a:t>
            </a:r>
            <a:r>
              <a:rPr lang="fa-IR" dirty="0" smtClean="0"/>
              <a:t>.  دو خوانده متوالي همسو و خارج از محدوده </a:t>
            </a:r>
            <a:r>
              <a:rPr lang="en-US" dirty="0" smtClean="0">
                <a:sym typeface="Symbol"/>
              </a:rPr>
              <a:t></a:t>
            </a:r>
            <a:r>
              <a:rPr lang="en-US" dirty="0" smtClean="0"/>
              <a:t>2SD </a:t>
            </a:r>
            <a:r>
              <a:rPr lang="fa-IR" dirty="0" smtClean="0"/>
              <a:t>باعث رد نتايج شده و به خطاي سيستماتيك حساس مي‌باشد.</a:t>
            </a:r>
            <a:endParaRPr lang="en-US" dirty="0" smtClean="0"/>
          </a:p>
          <a:p>
            <a:pPr algn="r" rtl="1">
              <a:buNone/>
            </a:pPr>
            <a:r>
              <a:rPr lang="en-US" dirty="0" smtClean="0"/>
              <a:t>R</a:t>
            </a:r>
            <a:r>
              <a:rPr lang="en-US" baseline="-25000" dirty="0" smtClean="0"/>
              <a:t>4s</a:t>
            </a:r>
            <a:r>
              <a:rPr lang="fa-IR" dirty="0" smtClean="0"/>
              <a:t>.  يك خوانده خارج از محدوده </a:t>
            </a:r>
            <a:r>
              <a:rPr lang="en-US" dirty="0" smtClean="0"/>
              <a:t>+2SD</a:t>
            </a:r>
            <a:r>
              <a:rPr lang="fa-IR" dirty="0" smtClean="0"/>
              <a:t> و ديگري خارج از محدوده </a:t>
            </a:r>
            <a:r>
              <a:rPr lang="en-US" dirty="0" smtClean="0"/>
              <a:t>-2SD</a:t>
            </a:r>
            <a:r>
              <a:rPr lang="fa-IR" dirty="0" smtClean="0"/>
              <a:t> باعث رد نتايج گرديده و نشانگر خطاي راندوم مي‌باشد.</a:t>
            </a:r>
            <a:endParaRPr lang="en-US" dirty="0" smtClean="0"/>
          </a:p>
          <a:p>
            <a:pPr algn="r" rtl="1">
              <a:buNone/>
            </a:pPr>
            <a:r>
              <a:rPr lang="en-US" dirty="0" smtClean="0"/>
              <a:t>4</a:t>
            </a:r>
            <a:r>
              <a:rPr lang="en-US" baseline="-25000" dirty="0" smtClean="0"/>
              <a:t>1s</a:t>
            </a:r>
            <a:r>
              <a:rPr lang="fa-IR" dirty="0" smtClean="0"/>
              <a:t>.  4 خوانده متوالي و همسو، خارج از محدوده </a:t>
            </a:r>
            <a:r>
              <a:rPr lang="en-US" dirty="0" smtClean="0"/>
              <a:t>+1SD</a:t>
            </a:r>
            <a:r>
              <a:rPr lang="fa-IR" dirty="0" smtClean="0"/>
              <a:t> يا </a:t>
            </a:r>
            <a:r>
              <a:rPr lang="en-US" dirty="0" smtClean="0"/>
              <a:t>-1SD</a:t>
            </a:r>
            <a:r>
              <a:rPr lang="fa-IR" dirty="0" smtClean="0"/>
              <a:t> باعث رد نتايج مي‌شود و به خطاي سيستماتيك حساس مي‌باشد.</a:t>
            </a:r>
            <a:endParaRPr lang="en-US" dirty="0" smtClean="0"/>
          </a:p>
          <a:p>
            <a:pPr algn="r" rtl="1">
              <a:buNone/>
            </a:pPr>
            <a:r>
              <a:rPr lang="en-US" dirty="0" smtClean="0"/>
              <a:t>10</a:t>
            </a:r>
            <a:r>
              <a:rPr lang="en-US" baseline="-25000" dirty="0" smtClean="0"/>
              <a:t>x</a:t>
            </a:r>
            <a:r>
              <a:rPr lang="fa-IR" dirty="0" smtClean="0"/>
              <a:t>. 10 خوانده متوالي در يك طرف ميانگين (بالا يا پايين تميانگين و بدون توجه به اندازه انحراف) باعث رد نتايج مي‌شود و به خطاي سيستماتيك حساس مي‌باشد.</a:t>
            </a:r>
            <a:endParaRPr lang="en-US" dirty="0" smtClean="0"/>
          </a:p>
          <a:p>
            <a:endParaRPr lang="en-US" dirty="0"/>
          </a:p>
        </p:txBody>
      </p:sp>
    </p:spTree>
    <p:extLst>
      <p:ext uri="{BB962C8B-B14F-4D97-AF65-F5344CB8AC3E}">
        <p14:creationId xmlns:p14="http://schemas.microsoft.com/office/powerpoint/2010/main" val="7620602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r">
              <a:buNone/>
            </a:pPr>
            <a:r>
              <a:rPr lang="fa-IR" b="1" dirty="0" smtClean="0"/>
              <a:t>مثال 1. در شكل‌هاي زير قوانين وستگارد به آزمايش </a:t>
            </a:r>
            <a:r>
              <a:rPr lang="fa-IR" b="1" u="sng" dirty="0" smtClean="0"/>
              <a:t>يك كنترل</a:t>
            </a:r>
            <a:r>
              <a:rPr lang="fa-IR" b="1" dirty="0" smtClean="0"/>
              <a:t> در هر سري كاري نمايش داده شده است.</a:t>
            </a:r>
            <a:endParaRPr lang="en-US" dirty="0" smtClean="0"/>
          </a:p>
          <a:p>
            <a:endParaRPr lang="en-US" dirty="0"/>
          </a:p>
        </p:txBody>
      </p:sp>
    </p:spTree>
    <p:extLst>
      <p:ext uri="{BB962C8B-B14F-4D97-AF65-F5344CB8AC3E}">
        <p14:creationId xmlns:p14="http://schemas.microsoft.com/office/powerpoint/2010/main" val="114388087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346</TotalTime>
  <Words>1847</Words>
  <Application>Microsoft Office PowerPoint</Application>
  <PresentationFormat>Custom</PresentationFormat>
  <Paragraphs>128</Paragraphs>
  <Slides>45</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45</vt:i4>
      </vt:variant>
    </vt:vector>
  </HeadingPairs>
  <TitlesOfParts>
    <vt:vector size="47" baseType="lpstr">
      <vt:lpstr>Office Theme</vt:lpstr>
      <vt:lpstr>Presentation</vt:lpstr>
      <vt:lpstr>Rozita Khanafari</vt:lpstr>
      <vt:lpstr>تشریح الزامات مدیریتی و فنی استاندارد</vt:lpstr>
      <vt:lpstr>Requirement</vt:lpstr>
      <vt:lpstr>کنترل کيفيت انجام آزمايش</vt:lpstr>
      <vt:lpstr>کنترل کیفیت در آزمایشهای بیوشیمی و سایر آزمایشهای  کمی (quantitative)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ارائه راهکارهای استقرار، نگهداری و بهبود سیستم</vt:lpstr>
      <vt:lpstr>PowerPoint Presentation</vt:lpstr>
      <vt:lpstr>*   بهبود سیستماتیک با استفاده از روش: </vt:lpstr>
      <vt:lpstr>PowerPoint Presentation</vt:lpstr>
      <vt:lpstr>نشان دادن نارسایی ها به صورت عددی </vt:lpstr>
      <vt:lpstr>Measure Outcome 1- شمارش نارسایی ها </vt:lpstr>
      <vt:lpstr>Measure Variation 2-اندازه گیری تغییرات </vt:lpstr>
      <vt:lpstr>PowerPoint Presentation</vt:lpstr>
      <vt:lpstr>PowerPoint Presentation</vt:lpstr>
      <vt:lpstr>PowerPoint Presentation</vt:lpstr>
      <vt:lpstr>PowerPoint Presentation</vt:lpstr>
      <vt:lpstr>PowerPoint Presentation</vt:lpstr>
      <vt:lpstr>PowerPoint Presentation</vt:lpstr>
      <vt:lpstr>The Poka-Yoke discipline </vt:lpstr>
      <vt:lpstr>PowerPoint Presentation</vt:lpstr>
      <vt:lpstr>PowerPoint Presentation</vt:lpstr>
      <vt:lpstr>PowerPoint Presentation</vt:lpstr>
      <vt:lpstr>مزایای پوکا یوکه </vt:lpstr>
      <vt:lpstr>مثال هاي كاربردي از پوكا يوكه </vt:lpstr>
      <vt:lpstr>PowerPoint Presentation</vt:lpstr>
      <vt:lpstr>مهم است که بدانيم :</vt:lpstr>
      <vt:lpstr>“The system approach begins when first you see the world through the eyes of another”</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At Bench Oriented</dc:title>
  <dc:creator>user</dc:creator>
  <cp:lastModifiedBy>ravabeteomomi</cp:lastModifiedBy>
  <cp:revision>45</cp:revision>
  <dcterms:created xsi:type="dcterms:W3CDTF">2016-01-01T09:58:26Z</dcterms:created>
  <dcterms:modified xsi:type="dcterms:W3CDTF">2016-02-23T09:50:50Z</dcterms:modified>
</cp:coreProperties>
</file>